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Masters/slideMaster1.xml" ContentType="application/vnd.openxmlformats-officedocument.presentationml.slideMaster+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xml" ContentType="application/vnd.openxmlformats-officedocument.presentationml.notesSlide+xml"/>
  <Override PartName="/ppt/notesSlides/notesSlide24.xml" ContentType="application/vnd.openxmlformats-officedocument.presentationml.notesSlide+xml"/>
  <Override PartName="/ppt/notesSlides/notesSlide2.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1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0.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74" r:id="rId15"/>
    <p:sldId id="275" r:id="rId16"/>
    <p:sldId id="269" r:id="rId17"/>
    <p:sldId id="270" r:id="rId18"/>
    <p:sldId id="271" r:id="rId19"/>
    <p:sldId id="272" r:id="rId20"/>
    <p:sldId id="273" r:id="rId21"/>
    <p:sldId id="287" r:id="rId22"/>
    <p:sldId id="288" r:id="rId23"/>
    <p:sldId id="289" r:id="rId24"/>
    <p:sldId id="290" r:id="rId25"/>
    <p:sldId id="291" r:id="rId26"/>
    <p:sldId id="292" r:id="rId27"/>
    <p:sldId id="293" r:id="rId28"/>
    <p:sldId id="276" r:id="rId29"/>
    <p:sldId id="281" r:id="rId30"/>
    <p:sldId id="282" r:id="rId31"/>
    <p:sldId id="283" r:id="rId32"/>
    <p:sldId id="278" r:id="rId33"/>
    <p:sldId id="284" r:id="rId34"/>
    <p:sldId id="285" r:id="rId35"/>
    <p:sldId id="286" r:id="rId36"/>
    <p:sldId id="294" r:id="rId37"/>
    <p:sldId id="295" r:id="rId38"/>
    <p:sldId id="296" r:id="rId39"/>
    <p:sldId id="305" r:id="rId40"/>
    <p:sldId id="306" r:id="rId41"/>
    <p:sldId id="307" r:id="rId42"/>
    <p:sldId id="308" r:id="rId43"/>
    <p:sldId id="297" r:id="rId44"/>
    <p:sldId id="299" r:id="rId45"/>
    <p:sldId id="298" r:id="rId46"/>
    <p:sldId id="323" r:id="rId47"/>
    <p:sldId id="309" r:id="rId48"/>
    <p:sldId id="301" r:id="rId49"/>
    <p:sldId id="304" r:id="rId50"/>
    <p:sldId id="302" r:id="rId51"/>
    <p:sldId id="303"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4" r:id="rId66"/>
    <p:sldId id="325" r:id="rId67"/>
    <p:sldId id="326" r:id="rId68"/>
    <p:sldId id="327" r:id="rId69"/>
    <p:sldId id="367" r:id="rId70"/>
    <p:sldId id="328" r:id="rId71"/>
    <p:sldId id="366" r:id="rId72"/>
    <p:sldId id="329" r:id="rId73"/>
    <p:sldId id="330" r:id="rId74"/>
    <p:sldId id="331" r:id="rId75"/>
    <p:sldId id="332" r:id="rId76"/>
    <p:sldId id="333" r:id="rId77"/>
    <p:sldId id="334" r:id="rId78"/>
    <p:sldId id="277" r:id="rId79"/>
    <p:sldId id="335" r:id="rId80"/>
    <p:sldId id="279" r:id="rId81"/>
    <p:sldId id="280"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68" r:id="rId96"/>
    <p:sldId id="369" r:id="rId97"/>
    <p:sldId id="370" r:id="rId98"/>
    <p:sldId id="371" r:id="rId99"/>
    <p:sldId id="399" r:id="rId100"/>
    <p:sldId id="400" r:id="rId101"/>
    <p:sldId id="372"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00" r:id="rId115"/>
    <p:sldId id="361" r:id="rId116"/>
    <p:sldId id="362" r:id="rId117"/>
    <p:sldId id="363" r:id="rId118"/>
    <p:sldId id="364" r:id="rId119"/>
    <p:sldId id="365"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015" autoAdjust="0"/>
  </p:normalViewPr>
  <p:slideViewPr>
    <p:cSldViewPr snapToGrid="0">
      <p:cViewPr varScale="1">
        <p:scale>
          <a:sx n="76" d="100"/>
          <a:sy n="76" d="100"/>
        </p:scale>
        <p:origin x="9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128" Type="http://schemas.openxmlformats.org/officeDocument/2006/relationships/customXml" Target="../customXml/item3.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4F527-0E8C-4658-8854-5BC2A9140998}" type="datetimeFigureOut">
              <a:rPr lang="en-AU" smtClean="0"/>
              <a:t>5/08/2021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FD9D9-8E83-4F50-80E6-270A3A4E2FB5}" type="slidenum">
              <a:rPr lang="en-AU" smtClean="0"/>
              <a:t>‹#›</a:t>
            </a:fld>
            <a:endParaRPr lang="en-AU"/>
          </a:p>
        </p:txBody>
      </p:sp>
    </p:spTree>
    <p:extLst>
      <p:ext uri="{BB962C8B-B14F-4D97-AF65-F5344CB8AC3E}">
        <p14:creationId xmlns:p14="http://schemas.microsoft.com/office/powerpoint/2010/main" val="630366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cnx.org/contents/c53f413f-75b6-44bd-b723-599d49a505fc@4/Youngs-Double-Slit-Experimen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citycollegiate.com/interference2.ht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citycollegiate.com/interference2.ht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citycollegiate.com/interference2.ht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Black-body_radiati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hyperphysics.phy-astr.gsu.edu/hbase/mod1.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het.colorado.edu/en/simulation/photoelectric"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applets.kcvs.ca/photoelectricEffect/PhotoElectric.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citycollegiate.com/interference2.ht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citycollegiate.com/interference2.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citycollegiate.com/interference2.ht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citycollegiate.com/interference2.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don’t cover Snell’s Law, Law of Reflection etc., as these have been covered in </a:t>
            </a:r>
            <a:r>
              <a:rPr lang="en-AU" dirty="0" err="1"/>
              <a:t>Yr</a:t>
            </a:r>
            <a:r>
              <a:rPr lang="en-AU" dirty="0"/>
              <a:t> 9, </a:t>
            </a:r>
            <a:r>
              <a:rPr lang="en-AU" dirty="0" err="1"/>
              <a:t>Yr</a:t>
            </a:r>
            <a:r>
              <a:rPr lang="en-AU" dirty="0"/>
              <a:t> 11, and are not part of the </a:t>
            </a:r>
            <a:r>
              <a:rPr lang="en-AU" dirty="0" err="1"/>
              <a:t>Yr</a:t>
            </a:r>
            <a:r>
              <a:rPr lang="en-AU" dirty="0"/>
              <a:t> 12 Course.</a:t>
            </a:r>
          </a:p>
        </p:txBody>
      </p:sp>
      <p:sp>
        <p:nvSpPr>
          <p:cNvPr id="4" name="Slide Number Placeholder 3"/>
          <p:cNvSpPr>
            <a:spLocks noGrp="1"/>
          </p:cNvSpPr>
          <p:nvPr>
            <p:ph type="sldNum" sz="quarter" idx="5"/>
          </p:nvPr>
        </p:nvSpPr>
        <p:spPr/>
        <p:txBody>
          <a:bodyPr/>
          <a:lstStyle/>
          <a:p>
            <a:fld id="{0A0FD9D9-8E83-4F50-80E6-270A3A4E2FB5}" type="slidenum">
              <a:rPr lang="en-AU" smtClean="0"/>
              <a:t>4</a:t>
            </a:fld>
            <a:endParaRPr lang="en-AU"/>
          </a:p>
        </p:txBody>
      </p:sp>
    </p:spTree>
    <p:extLst>
      <p:ext uri="{BB962C8B-B14F-4D97-AF65-F5344CB8AC3E}">
        <p14:creationId xmlns:p14="http://schemas.microsoft.com/office/powerpoint/2010/main" val="1720811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dirty="0">
                <a:solidFill>
                  <a:schemeClr val="tx1"/>
                </a:solidFill>
                <a:latin typeface="+mn-lt"/>
                <a:ea typeface="+mn-ea"/>
                <a:cs typeface="+mn-cs"/>
                <a:hlinkClick r:id="rId3"/>
              </a:rPr>
              <a:t>cnx.org</a:t>
            </a:r>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32</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dirty="0">
                <a:solidFill>
                  <a:schemeClr val="tx1"/>
                </a:solidFill>
                <a:latin typeface="+mn-lt"/>
                <a:ea typeface="+mn-ea"/>
                <a:cs typeface="+mn-cs"/>
                <a:hlinkClick r:id="rId3"/>
              </a:rPr>
              <a:t>www.citycollegiate.com</a:t>
            </a:r>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33</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dirty="0">
                <a:solidFill>
                  <a:schemeClr val="tx1"/>
                </a:solidFill>
                <a:latin typeface="+mn-lt"/>
                <a:ea typeface="+mn-ea"/>
                <a:cs typeface="+mn-cs"/>
                <a:hlinkClick r:id="rId3"/>
              </a:rPr>
              <a:t>www.citycollegiate.com</a:t>
            </a:r>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34</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dirty="0">
                <a:solidFill>
                  <a:schemeClr val="tx1"/>
                </a:solidFill>
                <a:latin typeface="+mn-lt"/>
                <a:ea typeface="+mn-ea"/>
                <a:cs typeface="+mn-cs"/>
                <a:hlinkClick r:id="rId3"/>
              </a:rPr>
              <a:t>www.citycollegiate.com</a:t>
            </a:r>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35</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Black-body radiation - Wikipedia</a:t>
            </a:r>
            <a:endParaRPr lang="en-AU" dirty="0"/>
          </a:p>
        </p:txBody>
      </p:sp>
      <p:sp>
        <p:nvSpPr>
          <p:cNvPr id="4" name="Slide Number Placeholder 3"/>
          <p:cNvSpPr>
            <a:spLocks noGrp="1"/>
          </p:cNvSpPr>
          <p:nvPr>
            <p:ph type="sldNum" sz="quarter" idx="5"/>
          </p:nvPr>
        </p:nvSpPr>
        <p:spPr/>
        <p:txBody>
          <a:bodyPr/>
          <a:lstStyle/>
          <a:p>
            <a:fld id="{0A0FD9D9-8E83-4F50-80E6-270A3A4E2FB5}" type="slidenum">
              <a:rPr lang="en-AU" smtClean="0"/>
              <a:t>56</a:t>
            </a:fld>
            <a:endParaRPr lang="en-AU"/>
          </a:p>
        </p:txBody>
      </p:sp>
    </p:spTree>
    <p:extLst>
      <p:ext uri="{BB962C8B-B14F-4D97-AF65-F5344CB8AC3E}">
        <p14:creationId xmlns:p14="http://schemas.microsoft.com/office/powerpoint/2010/main" val="2543804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How do we work out the relative mass of stars? Hint: Think back to Gravitation!</a:t>
            </a:r>
          </a:p>
        </p:txBody>
      </p:sp>
      <p:sp>
        <p:nvSpPr>
          <p:cNvPr id="4" name="Slide Number Placeholder 3"/>
          <p:cNvSpPr>
            <a:spLocks noGrp="1"/>
          </p:cNvSpPr>
          <p:nvPr>
            <p:ph type="sldNum" sz="quarter" idx="5"/>
          </p:nvPr>
        </p:nvSpPr>
        <p:spPr/>
        <p:txBody>
          <a:bodyPr/>
          <a:lstStyle/>
          <a:p>
            <a:fld id="{0A0FD9D9-8E83-4F50-80E6-270A3A4E2FB5}" type="slidenum">
              <a:rPr lang="en-AU" smtClean="0"/>
              <a:t>60</a:t>
            </a:fld>
            <a:endParaRPr lang="en-AU"/>
          </a:p>
        </p:txBody>
      </p:sp>
    </p:spTree>
    <p:extLst>
      <p:ext uri="{BB962C8B-B14F-4D97-AF65-F5344CB8AC3E}">
        <p14:creationId xmlns:p14="http://schemas.microsoft.com/office/powerpoint/2010/main" val="737150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Demo Fuse wire – heat until orange, red, white, melts OR use Thermit reaction &amp; surface temp thermometer (too hot?)</a:t>
            </a:r>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FB70146-62DF-4052-821D-47EC8EAF657B}" type="slidenum">
              <a:rPr lang="en-GB"/>
              <a:pPr fontAlgn="base">
                <a:spcBef>
                  <a:spcPct val="0"/>
                </a:spcBef>
                <a:spcAft>
                  <a:spcPct val="0"/>
                </a:spcAft>
              </a:pPr>
              <a:t>70</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32D65C-5A5E-4647-B428-4C28A47AB805}" type="slidenum">
              <a:rPr lang="en-GB"/>
              <a:pPr fontAlgn="base">
                <a:spcBef>
                  <a:spcPct val="0"/>
                </a:spcBef>
                <a:spcAft>
                  <a:spcPct val="0"/>
                </a:spcAft>
              </a:pPr>
              <a:t>72</a:t>
            </a:fld>
            <a:endParaRPr lang="en-GB"/>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0103BE2-4072-47F7-9938-302110294C03}" type="slidenum">
              <a:rPr lang="en-GB"/>
              <a:pPr fontAlgn="base">
                <a:spcBef>
                  <a:spcPct val="0"/>
                </a:spcBef>
                <a:spcAft>
                  <a:spcPct val="0"/>
                </a:spcAft>
              </a:pPr>
              <a:t>77</a:t>
            </a:fld>
            <a:endParaRPr lang="en-GB"/>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86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48645" y="9433106"/>
            <a:ext cx="2944283" cy="496570"/>
          </a:xfrm>
          <a:prstGeom prst="rect">
            <a:avLst/>
          </a:prstGeom>
          <a:noFill/>
          <a:ln w="9525">
            <a:noFill/>
            <a:miter lim="800000"/>
            <a:headEnd/>
            <a:tailEnd/>
          </a:ln>
        </p:spPr>
        <p:txBody>
          <a:bodyPr anchor="b"/>
          <a:lstStyle/>
          <a:p>
            <a:pPr algn="r"/>
            <a:fld id="{16B048B6-F471-4D06-9FC0-F045081C490C}" type="slidenum">
              <a:rPr lang="en-GB" sz="1200">
                <a:latin typeface="Calibri" pitchFamily="34" charset="0"/>
              </a:rPr>
              <a:pPr algn="r"/>
              <a:t>90</a:t>
            </a:fld>
            <a:endParaRPr lang="en-GB" sz="1200">
              <a:latin typeface="Calibri" pitchFamily="34" charset="0"/>
            </a:endParaRPr>
          </a:p>
        </p:txBody>
      </p:sp>
      <p:sp>
        <p:nvSpPr>
          <p:cNvPr id="911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11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Wave-Particle Duality (gsu.edu)</a:t>
            </a:r>
            <a:endParaRPr lang="en-AU" dirty="0"/>
          </a:p>
        </p:txBody>
      </p:sp>
      <p:sp>
        <p:nvSpPr>
          <p:cNvPr id="4" name="Slide Number Placeholder 3"/>
          <p:cNvSpPr>
            <a:spLocks noGrp="1"/>
          </p:cNvSpPr>
          <p:nvPr>
            <p:ph type="sldNum" sz="quarter" idx="5"/>
          </p:nvPr>
        </p:nvSpPr>
        <p:spPr/>
        <p:txBody>
          <a:bodyPr/>
          <a:lstStyle/>
          <a:p>
            <a:fld id="{0A0FD9D9-8E83-4F50-80E6-270A3A4E2FB5}" type="slidenum">
              <a:rPr lang="en-AU" smtClean="0"/>
              <a:t>5</a:t>
            </a:fld>
            <a:endParaRPr lang="en-AU"/>
          </a:p>
        </p:txBody>
      </p:sp>
    </p:spTree>
    <p:extLst>
      <p:ext uri="{BB962C8B-B14F-4D97-AF65-F5344CB8AC3E}">
        <p14:creationId xmlns:p14="http://schemas.microsoft.com/office/powerpoint/2010/main" val="2506644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3FA0BAC-B723-4784-A6AA-4A968F98FCAF}" type="slidenum">
              <a:rPr lang="en-GB"/>
              <a:pPr fontAlgn="base">
                <a:spcBef>
                  <a:spcPct val="0"/>
                </a:spcBef>
                <a:spcAft>
                  <a:spcPct val="0"/>
                </a:spcAft>
              </a:pPr>
              <a:t>91</a:t>
            </a:fld>
            <a:endParaRPr lang="en-GB"/>
          </a:p>
        </p:txBody>
      </p:sp>
      <p:sp>
        <p:nvSpPr>
          <p:cNvPr id="430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30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CD97A9-940B-4D3F-9460-C49F75215507}" type="slidenum">
              <a:rPr lang="en-GB"/>
              <a:pPr fontAlgn="base">
                <a:spcBef>
                  <a:spcPct val="0"/>
                </a:spcBef>
                <a:spcAft>
                  <a:spcPct val="0"/>
                </a:spcAft>
              </a:pPr>
              <a:t>92</a:t>
            </a:fld>
            <a:endParaRPr lang="en-GB"/>
          </a:p>
        </p:txBody>
      </p:sp>
      <p:sp>
        <p:nvSpPr>
          <p:cNvPr id="450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50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CA4338-E228-4C32-8553-74A2B0A55D1D}" type="slidenum">
              <a:rPr lang="en-GB"/>
              <a:pPr fontAlgn="base">
                <a:spcBef>
                  <a:spcPct val="0"/>
                </a:spcBef>
                <a:spcAft>
                  <a:spcPct val="0"/>
                </a:spcAft>
              </a:pPr>
              <a:t>93</a:t>
            </a:fld>
            <a:endParaRPr lang="en-GB"/>
          </a:p>
        </p:txBody>
      </p:sp>
      <p:sp>
        <p:nvSpPr>
          <p:cNvPr id="471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2798244-1944-4089-AC1F-DA9D31E51795}" type="slidenum">
              <a:rPr lang="en-GB"/>
              <a:pPr fontAlgn="base">
                <a:spcBef>
                  <a:spcPct val="0"/>
                </a:spcBef>
                <a:spcAft>
                  <a:spcPct val="0"/>
                </a:spcAft>
              </a:pPr>
              <a:t>94</a:t>
            </a:fld>
            <a:endParaRPr lang="en-GB"/>
          </a:p>
        </p:txBody>
      </p:sp>
      <p:sp>
        <p:nvSpPr>
          <p:cNvPr id="491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915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32D65C-5A5E-4647-B428-4C28A47AB805}" type="slidenum">
              <a:rPr lang="en-GB"/>
              <a:pPr fontAlgn="base">
                <a:spcBef>
                  <a:spcPct val="0"/>
                </a:spcBef>
                <a:spcAft>
                  <a:spcPct val="0"/>
                </a:spcAft>
              </a:pPr>
              <a:t>95</a:t>
            </a:fld>
            <a:endParaRPr lang="en-GB"/>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extLst>
      <p:ext uri="{BB962C8B-B14F-4D97-AF65-F5344CB8AC3E}">
        <p14:creationId xmlns:p14="http://schemas.microsoft.com/office/powerpoint/2010/main" val="1251386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32D65C-5A5E-4647-B428-4C28A47AB805}" type="slidenum">
              <a:rPr lang="en-GB"/>
              <a:pPr fontAlgn="base">
                <a:spcBef>
                  <a:spcPct val="0"/>
                </a:spcBef>
                <a:spcAft>
                  <a:spcPct val="0"/>
                </a:spcAft>
              </a:pPr>
              <a:t>96</a:t>
            </a:fld>
            <a:endParaRPr lang="en-GB"/>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extLst>
      <p:ext uri="{BB962C8B-B14F-4D97-AF65-F5344CB8AC3E}">
        <p14:creationId xmlns:p14="http://schemas.microsoft.com/office/powerpoint/2010/main" val="476979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32D65C-5A5E-4647-B428-4C28A47AB805}" type="slidenum">
              <a:rPr lang="en-GB"/>
              <a:pPr fontAlgn="base">
                <a:spcBef>
                  <a:spcPct val="0"/>
                </a:spcBef>
                <a:spcAft>
                  <a:spcPct val="0"/>
                </a:spcAft>
              </a:pPr>
              <a:t>97</a:t>
            </a:fld>
            <a:endParaRPr lang="en-GB"/>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extLst>
      <p:ext uri="{BB962C8B-B14F-4D97-AF65-F5344CB8AC3E}">
        <p14:creationId xmlns:p14="http://schemas.microsoft.com/office/powerpoint/2010/main" val="1887116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32D65C-5A5E-4647-B428-4C28A47AB805}" type="slidenum">
              <a:rPr lang="en-GB"/>
              <a:pPr fontAlgn="base">
                <a:spcBef>
                  <a:spcPct val="0"/>
                </a:spcBef>
                <a:spcAft>
                  <a:spcPct val="0"/>
                </a:spcAft>
              </a:pPr>
              <a:t>98</a:t>
            </a:fld>
            <a:endParaRPr lang="en-GB"/>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AU" dirty="0">
                <a:hlinkClick r:id="rId3"/>
              </a:rPr>
              <a:t>Photoelectric Effect - Light | Quantum Mechanics | Photons - </a:t>
            </a:r>
            <a:r>
              <a:rPr lang="en-AU" dirty="0" err="1">
                <a:hlinkClick r:id="rId3"/>
              </a:rPr>
              <a:t>PhET</a:t>
            </a:r>
            <a:r>
              <a:rPr lang="en-AU" dirty="0">
                <a:hlinkClick r:id="rId3"/>
              </a:rPr>
              <a:t> Interactive Simulations (colorado.edu)</a:t>
            </a:r>
            <a:r>
              <a:rPr lang="en-AU" dirty="0"/>
              <a:t> (seems to work now, but load in advance),</a:t>
            </a:r>
          </a:p>
          <a:p>
            <a:pPr>
              <a:spcBef>
                <a:spcPct val="0"/>
              </a:spcBef>
            </a:pPr>
            <a:r>
              <a:rPr lang="en-AU" dirty="0"/>
              <a:t>or </a:t>
            </a:r>
            <a:r>
              <a:rPr lang="en-AU" sz="1800" u="sng" dirty="0">
                <a:solidFill>
                  <a:srgbClr val="0563C1"/>
                </a:solidFill>
                <a:effectLst/>
                <a:latin typeface="Times New Roman" panose="02020603050405020304" pitchFamily="18" charset="0"/>
                <a:ea typeface="Calibri" panose="020F0502020204030204" pitchFamily="34" charset="0"/>
                <a:hlinkClick r:id="rId4"/>
              </a:rPr>
              <a:t>https://applets.kcvs.ca/photoelectricEffect/PhotoElectric.html</a:t>
            </a:r>
            <a:endParaRPr lang="en-AU" dirty="0"/>
          </a:p>
        </p:txBody>
      </p:sp>
    </p:spTree>
    <p:extLst>
      <p:ext uri="{BB962C8B-B14F-4D97-AF65-F5344CB8AC3E}">
        <p14:creationId xmlns:p14="http://schemas.microsoft.com/office/powerpoint/2010/main" val="61076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N-type silicon has been ‘doped’ and contains ‘holes’ (gaps that can be filled by electrons). When light strikes electrons in p-type silicon, they move to fill these holes. They are now in the ‘conduction band’, allowing them to be drawn into the circuit. Other electrons fill the new ‘holes’ created by these electrons moving (from both bands). As the electrons complete the circuit, they return to the p-type silicon (the ‘valence band’), and wait for sunlight to strike so that the process can be repeated ad nauseam. This process is only ~20% efficient in terms of energy conversion.</a:t>
            </a:r>
          </a:p>
        </p:txBody>
      </p:sp>
      <p:sp>
        <p:nvSpPr>
          <p:cNvPr id="4" name="Slide Number Placeholder 3"/>
          <p:cNvSpPr>
            <a:spLocks noGrp="1"/>
          </p:cNvSpPr>
          <p:nvPr>
            <p:ph type="sldNum" sz="quarter" idx="5"/>
          </p:nvPr>
        </p:nvSpPr>
        <p:spPr/>
        <p:txBody>
          <a:bodyPr/>
          <a:lstStyle/>
          <a:p>
            <a:fld id="{0A0FD9D9-8E83-4F50-80E6-270A3A4E2FB5}" type="slidenum">
              <a:rPr lang="en-AU" smtClean="0"/>
              <a:t>101</a:t>
            </a:fld>
            <a:endParaRPr lang="en-AU"/>
          </a:p>
        </p:txBody>
      </p:sp>
    </p:spTree>
    <p:extLst>
      <p:ext uri="{BB962C8B-B14F-4D97-AF65-F5344CB8AC3E}">
        <p14:creationId xmlns:p14="http://schemas.microsoft.com/office/powerpoint/2010/main" val="437306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0F608B2-7BD3-46E2-9862-9CDBE1FF261A}" type="slidenum">
              <a:rPr lang="en-GB"/>
              <a:pPr fontAlgn="base">
                <a:spcBef>
                  <a:spcPct val="0"/>
                </a:spcBef>
                <a:spcAft>
                  <a:spcPct val="0"/>
                </a:spcAft>
              </a:pPr>
              <a:t>104</a:t>
            </a:fld>
            <a:endParaRPr lang="en-GB"/>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Treat each wavefront as a new point-source. When resolving the new wavefronts, the pattern is found to continue. This model is useful, but has certain flaws, most of which are beyond the scope of the course (the one that isn’t is the fact that it cannot explain the Photoelectric Effect).</a:t>
            </a:r>
          </a:p>
        </p:txBody>
      </p:sp>
      <p:sp>
        <p:nvSpPr>
          <p:cNvPr id="4" name="Slide Number Placeholder 3"/>
          <p:cNvSpPr>
            <a:spLocks noGrp="1"/>
          </p:cNvSpPr>
          <p:nvPr>
            <p:ph type="sldNum" sz="quarter" idx="5"/>
          </p:nvPr>
        </p:nvSpPr>
        <p:spPr/>
        <p:txBody>
          <a:bodyPr/>
          <a:lstStyle/>
          <a:p>
            <a:fld id="{0A0FD9D9-8E83-4F50-80E6-270A3A4E2FB5}" type="slidenum">
              <a:rPr lang="en-AU" smtClean="0"/>
              <a:t>7</a:t>
            </a:fld>
            <a:endParaRPr lang="en-AU"/>
          </a:p>
        </p:txBody>
      </p:sp>
    </p:spTree>
    <p:extLst>
      <p:ext uri="{BB962C8B-B14F-4D97-AF65-F5344CB8AC3E}">
        <p14:creationId xmlns:p14="http://schemas.microsoft.com/office/powerpoint/2010/main" val="1198165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0F608B2-7BD3-46E2-9862-9CDBE1FF261A}" type="slidenum">
              <a:rPr lang="en-GB"/>
              <a:pPr fontAlgn="base">
                <a:spcBef>
                  <a:spcPct val="0"/>
                </a:spcBef>
                <a:spcAft>
                  <a:spcPct val="0"/>
                </a:spcAft>
              </a:pPr>
              <a:t>105</a:t>
            </a:fld>
            <a:endParaRPr lang="en-GB"/>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EF32765-C845-4F8F-BC50-BE29D89C6283}" type="slidenum">
              <a:rPr lang="en-GB"/>
              <a:pPr fontAlgn="base">
                <a:spcBef>
                  <a:spcPct val="0"/>
                </a:spcBef>
                <a:spcAft>
                  <a:spcPct val="0"/>
                </a:spcAft>
              </a:pPr>
              <a:t>106</a:t>
            </a:fld>
            <a:endParaRPr lang="en-GB"/>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EF32765-C845-4F8F-BC50-BE29D89C6283}" type="slidenum">
              <a:rPr lang="en-GB"/>
              <a:pPr fontAlgn="base">
                <a:spcBef>
                  <a:spcPct val="0"/>
                </a:spcBef>
                <a:spcAft>
                  <a:spcPct val="0"/>
                </a:spcAft>
              </a:pPr>
              <a:t>107</a:t>
            </a:fld>
            <a:endParaRPr lang="en-GB"/>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36D1D6C-F053-431D-8823-CAB854E6FDCA}" type="slidenum">
              <a:rPr lang="en-GB"/>
              <a:pPr fontAlgn="base">
                <a:spcBef>
                  <a:spcPct val="0"/>
                </a:spcBef>
                <a:spcAft>
                  <a:spcPct val="0"/>
                </a:spcAft>
              </a:pPr>
              <a:t>108</a:t>
            </a:fld>
            <a:endParaRPr lang="en-GB"/>
          </a:p>
        </p:txBody>
      </p:sp>
      <p:sp>
        <p:nvSpPr>
          <p:cNvPr id="563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36D1D6C-F053-431D-8823-CAB854E6FDCA}" type="slidenum">
              <a:rPr lang="en-GB"/>
              <a:pPr fontAlgn="base">
                <a:spcBef>
                  <a:spcPct val="0"/>
                </a:spcBef>
                <a:spcAft>
                  <a:spcPct val="0"/>
                </a:spcAft>
              </a:pPr>
              <a:t>109</a:t>
            </a:fld>
            <a:endParaRPr lang="en-GB"/>
          </a:p>
        </p:txBody>
      </p:sp>
      <p:sp>
        <p:nvSpPr>
          <p:cNvPr id="563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E30AA2F-1687-4634-A5BA-F603456DBF12}" type="slidenum">
              <a:rPr lang="en-GB"/>
              <a:pPr fontAlgn="base">
                <a:spcBef>
                  <a:spcPct val="0"/>
                </a:spcBef>
                <a:spcAft>
                  <a:spcPct val="0"/>
                </a:spcAft>
              </a:pPr>
              <a:t>110</a:t>
            </a:fld>
            <a:endParaRPr lang="en-GB"/>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08DC97-E058-4D71-9D05-B3600FAE3C52}" type="slidenum">
              <a:rPr lang="en-GB"/>
              <a:pPr fontAlgn="base">
                <a:spcBef>
                  <a:spcPct val="0"/>
                </a:spcBef>
                <a:spcAft>
                  <a:spcPct val="0"/>
                </a:spcAft>
              </a:pPr>
              <a:t>111</a:t>
            </a:fld>
            <a:endParaRPr lang="en-GB"/>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8BCF4F-77EC-483E-8FA7-378A708AF511}" type="slidenum">
              <a:rPr lang="en-GB"/>
              <a:pPr fontAlgn="base">
                <a:spcBef>
                  <a:spcPct val="0"/>
                </a:spcBef>
                <a:spcAft>
                  <a:spcPct val="0"/>
                </a:spcAft>
              </a:pPr>
              <a:t>112</a:t>
            </a:fld>
            <a:endParaRPr lang="en-GB"/>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D197336-950E-441B-8289-6EE7415025BA}" type="slidenum">
              <a:rPr lang="en-GB"/>
              <a:pPr fontAlgn="base">
                <a:spcBef>
                  <a:spcPct val="0"/>
                </a:spcBef>
                <a:spcAft>
                  <a:spcPct val="0"/>
                </a:spcAft>
              </a:pPr>
              <a:t>113</a:t>
            </a:fld>
            <a:endParaRPr lang="en-GB"/>
          </a:p>
        </p:txBody>
      </p:sp>
      <p:sp>
        <p:nvSpPr>
          <p:cNvPr id="645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BF75130-99AE-4B4E-8105-DA9E95F52AB6}" type="slidenum">
              <a:rPr lang="en-GB"/>
              <a:pPr fontAlgn="base">
                <a:spcBef>
                  <a:spcPct val="0"/>
                </a:spcBef>
                <a:spcAft>
                  <a:spcPct val="0"/>
                </a:spcAft>
              </a:pPr>
              <a:t>114</a:t>
            </a:fld>
            <a:endParaRPr lang="en-GB"/>
          </a:p>
        </p:txBody>
      </p:sp>
      <p:sp>
        <p:nvSpPr>
          <p:cNvPr id="665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Ans: compare wavelength to size of aperture – no significant diffraction.</a:t>
            </a:r>
          </a:p>
        </p:txBody>
      </p:sp>
      <p:sp>
        <p:nvSpPr>
          <p:cNvPr id="4" name="Slide Number Placeholder 3"/>
          <p:cNvSpPr>
            <a:spLocks noGrp="1"/>
          </p:cNvSpPr>
          <p:nvPr>
            <p:ph type="sldNum" sz="quarter" idx="5"/>
          </p:nvPr>
        </p:nvSpPr>
        <p:spPr/>
        <p:txBody>
          <a:bodyPr/>
          <a:lstStyle/>
          <a:p>
            <a:fld id="{0A0FD9D9-8E83-4F50-80E6-270A3A4E2FB5}" type="slidenum">
              <a:rPr lang="en-AU" smtClean="0"/>
              <a:t>13</a:t>
            </a:fld>
            <a:endParaRPr lang="en-AU"/>
          </a:p>
        </p:txBody>
      </p:sp>
    </p:spTree>
    <p:extLst>
      <p:ext uri="{BB962C8B-B14F-4D97-AF65-F5344CB8AC3E}">
        <p14:creationId xmlns:p14="http://schemas.microsoft.com/office/powerpoint/2010/main" val="2254961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CC8A5E1-A9EF-4A5E-A6B8-E16479871B80}" type="slidenum">
              <a:rPr lang="en-GB"/>
              <a:pPr fontAlgn="base">
                <a:spcBef>
                  <a:spcPct val="0"/>
                </a:spcBef>
                <a:spcAft>
                  <a:spcPct val="0"/>
                </a:spcAft>
              </a:pPr>
              <a:t>115</a:t>
            </a:fld>
            <a:endParaRPr lang="en-GB"/>
          </a:p>
        </p:txBody>
      </p:sp>
      <p:sp>
        <p:nvSpPr>
          <p:cNvPr id="686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86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C48206C-1F23-429C-BA20-03EF15EF4286}" type="slidenum">
              <a:rPr lang="en-GB"/>
              <a:pPr fontAlgn="base">
                <a:spcBef>
                  <a:spcPct val="0"/>
                </a:spcBef>
                <a:spcAft>
                  <a:spcPct val="0"/>
                </a:spcAft>
              </a:pPr>
              <a:t>116</a:t>
            </a:fld>
            <a:endParaRPr lang="en-GB"/>
          </a:p>
        </p:txBody>
      </p:sp>
      <p:sp>
        <p:nvSpPr>
          <p:cNvPr id="706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06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E779C7-35F7-4D32-AB69-94EA0067BD0A}" type="slidenum">
              <a:rPr lang="en-GB"/>
              <a:pPr fontAlgn="base">
                <a:spcBef>
                  <a:spcPct val="0"/>
                </a:spcBef>
                <a:spcAft>
                  <a:spcPct val="0"/>
                </a:spcAft>
              </a:pPr>
              <a:t>117</a:t>
            </a:fld>
            <a:endParaRPr lang="en-GB"/>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C29ABA-F954-4518-B921-BE188571B741}" type="slidenum">
              <a:rPr lang="en-GB"/>
              <a:pPr fontAlgn="base">
                <a:spcBef>
                  <a:spcPct val="0"/>
                </a:spcBef>
                <a:spcAft>
                  <a:spcPct val="0"/>
                </a:spcAft>
              </a:pPr>
              <a:t>118</a:t>
            </a:fld>
            <a:endParaRPr lang="en-GB"/>
          </a:p>
        </p:txBody>
      </p:sp>
      <p:sp>
        <p:nvSpPr>
          <p:cNvPr id="747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DE37517-4CA1-42C9-8C8C-8FDDFD05F98F}" type="slidenum">
              <a:rPr lang="en-GB"/>
              <a:pPr fontAlgn="base">
                <a:spcBef>
                  <a:spcPct val="0"/>
                </a:spcBef>
                <a:spcAft>
                  <a:spcPct val="0"/>
                </a:spcAft>
              </a:pPr>
              <a:t>119</a:t>
            </a:fld>
            <a:endParaRPr lang="en-GB"/>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Feynman himself said that there is no real distinction between diffraction and interference, save the starting point.</a:t>
            </a:r>
          </a:p>
        </p:txBody>
      </p:sp>
      <p:sp>
        <p:nvSpPr>
          <p:cNvPr id="4" name="Slide Number Placeholder 3"/>
          <p:cNvSpPr>
            <a:spLocks noGrp="1"/>
          </p:cNvSpPr>
          <p:nvPr>
            <p:ph type="sldNum" sz="quarter" idx="5"/>
          </p:nvPr>
        </p:nvSpPr>
        <p:spPr/>
        <p:txBody>
          <a:bodyPr/>
          <a:lstStyle/>
          <a:p>
            <a:fld id="{0A0FD9D9-8E83-4F50-80E6-270A3A4E2FB5}" type="slidenum">
              <a:rPr lang="en-AU" smtClean="0"/>
              <a:t>15</a:t>
            </a:fld>
            <a:endParaRPr lang="en-AU"/>
          </a:p>
        </p:txBody>
      </p:sp>
    </p:spTree>
    <p:extLst>
      <p:ext uri="{BB962C8B-B14F-4D97-AF65-F5344CB8AC3E}">
        <p14:creationId xmlns:p14="http://schemas.microsoft.com/office/powerpoint/2010/main" val="27789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dirty="0">
                <a:solidFill>
                  <a:schemeClr val="tx1"/>
                </a:solidFill>
                <a:latin typeface="+mn-lt"/>
                <a:ea typeface="+mn-ea"/>
                <a:cs typeface="+mn-cs"/>
                <a:hlinkClick r:id="rId3"/>
              </a:rPr>
              <a:t>www.citycollegiate.com</a:t>
            </a:r>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28</a:t>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dirty="0">
                <a:solidFill>
                  <a:schemeClr val="tx1"/>
                </a:solidFill>
                <a:latin typeface="+mn-lt"/>
                <a:ea typeface="+mn-ea"/>
                <a:cs typeface="+mn-cs"/>
                <a:hlinkClick r:id="rId3"/>
              </a:rPr>
              <a:t>www.citycollegiate.com</a:t>
            </a:r>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29</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dirty="0">
                <a:solidFill>
                  <a:schemeClr val="tx1"/>
                </a:solidFill>
                <a:latin typeface="+mn-lt"/>
                <a:ea typeface="+mn-ea"/>
                <a:cs typeface="+mn-cs"/>
                <a:hlinkClick r:id="rId3"/>
              </a:rPr>
              <a:t>www.citycollegiate.com</a:t>
            </a:r>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30</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200" b="0" i="0" u="none" strike="noStrike" kern="1200" dirty="0">
                <a:solidFill>
                  <a:schemeClr val="tx1"/>
                </a:solidFill>
                <a:latin typeface="+mn-lt"/>
                <a:ea typeface="+mn-ea"/>
                <a:cs typeface="+mn-cs"/>
                <a:hlinkClick r:id="rId3"/>
              </a:rPr>
              <a:t>www.citycollegiate.com</a:t>
            </a:r>
            <a:endParaRPr lang="en-AU" dirty="0"/>
          </a:p>
        </p:txBody>
      </p:sp>
      <p:sp>
        <p:nvSpPr>
          <p:cNvPr id="4" name="Slide Number Placeholder 3"/>
          <p:cNvSpPr>
            <a:spLocks noGrp="1"/>
          </p:cNvSpPr>
          <p:nvPr>
            <p:ph type="sldNum" sz="quarter" idx="10"/>
          </p:nvPr>
        </p:nvSpPr>
        <p:spPr/>
        <p:txBody>
          <a:bodyPr/>
          <a:lstStyle/>
          <a:p>
            <a:fld id="{DF389492-1350-4B71-A942-38B5C6FC2F1F}" type="slidenum">
              <a:rPr lang="en-AU" smtClean="0"/>
              <a:pPr/>
              <a:t>31</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17C0-99BE-4B59-89F0-081A6DA2A2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DB0E490-0D08-40A9-AEAC-8701F54325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2F786B4-0A04-4F87-B520-A215596800B8}"/>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A31F24C9-0F14-47C6-B1E9-73786EDA5E4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AF36593-1ACB-4384-BFBD-F4AFE5611E96}"/>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235842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87F1-1DA5-4448-91B1-E5A8E1E60D9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8421EDE-533E-4E88-B7EE-D5C65A382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54571F1-3404-4E7F-BC92-E59506819FFF}"/>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4612688E-125E-4273-82CE-427397EE4B9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C243F21-F922-45BA-AA2A-DCC71955A3A1}"/>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180725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A9DBC3-86D7-4442-8C2C-D6E1294D81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3B1049-017A-4818-9483-23842C50D5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AB58FF9-513E-4F95-87FF-27AB5FD7D39E}"/>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356D74ED-A79D-4509-86D7-0FB991F3486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749E0AE-7F1A-4230-A99A-A0FAD4B7EA69}"/>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258271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5285-E696-4C7A-9FBB-A949415E902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D73B6E9-397E-4158-879D-7C1EF71212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1F620C7-9833-492B-9A9D-C91623D83203}"/>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B0D6471F-990A-40CD-821E-8582FCE838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9D94E0-7706-47E7-95A2-6003792D60C5}"/>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05709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C1A3-3783-4F04-ABFD-7BD9E8D514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C29FB10-3499-41AE-8B25-EC0D03BB80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6F3509-0CF6-40FB-8439-3103E8DEDCC4}"/>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6FFBA860-5D2C-4E1B-B8AF-3C6C11D05B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0B383B-42FB-47BD-919E-DE25A0139118}"/>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183989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93FD-C453-40B8-880D-8317143B39B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FA54852-98DD-4D8D-948A-A13C620E0F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41B78B9-CF55-4F62-B624-041E26B082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15DADF5-05A5-4C48-BC51-E3C1C358EB9F}"/>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6" name="Footer Placeholder 5">
            <a:extLst>
              <a:ext uri="{FF2B5EF4-FFF2-40B4-BE49-F238E27FC236}">
                <a16:creationId xmlns:a16="http://schemas.microsoft.com/office/drawing/2014/main" id="{64A3F22A-6FF4-4BEC-8A73-B5488456D56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80C338F-8FA2-458C-BC19-55FE5C904943}"/>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9965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992D-8590-499D-B170-AFAA05F1378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1DC20BB-7499-4523-BFF8-544E39770B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2CD579-574E-439A-BBD4-2E1C75D6BD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F2CDDC2-2663-4851-96EB-945802AC3E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0FF415-0C2F-4670-AB43-92C60FD467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87FB05F-F126-4F95-A438-B590FE55E428}"/>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8" name="Footer Placeholder 7">
            <a:extLst>
              <a:ext uri="{FF2B5EF4-FFF2-40B4-BE49-F238E27FC236}">
                <a16:creationId xmlns:a16="http://schemas.microsoft.com/office/drawing/2014/main" id="{E2553C3F-585D-488D-81D7-70EE9EC81D7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1DD5D4A-8B15-4840-B28D-1CBB8032BEA7}"/>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251254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EB35-F64B-4744-AD9A-645A407F208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3E0E72A-5AA5-403F-9A70-4A65D23A861A}"/>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4" name="Footer Placeholder 3">
            <a:extLst>
              <a:ext uri="{FF2B5EF4-FFF2-40B4-BE49-F238E27FC236}">
                <a16:creationId xmlns:a16="http://schemas.microsoft.com/office/drawing/2014/main" id="{B6E9A4B1-E136-4B88-B863-DBF453430BA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DC6AFA5-CCC5-491F-95C2-C3FA07C9477D}"/>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11720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87CD4D-AE08-4B1D-8123-AAEDEC1939ED}"/>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3" name="Footer Placeholder 2">
            <a:extLst>
              <a:ext uri="{FF2B5EF4-FFF2-40B4-BE49-F238E27FC236}">
                <a16:creationId xmlns:a16="http://schemas.microsoft.com/office/drawing/2014/main" id="{406CEF3A-CADD-4FAC-89D0-34622234843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0F0809D-654A-4A97-9FA3-6649AF37BA4D}"/>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3616187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DC7B-A13A-45BA-B271-65086FA04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810C0E2-052A-4D3B-A80E-F8EB956CA5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51BA9077-8229-40E6-ACB6-5F9C3D309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628A4-5313-4089-9093-0194A6D372C8}"/>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6" name="Footer Placeholder 5">
            <a:extLst>
              <a:ext uri="{FF2B5EF4-FFF2-40B4-BE49-F238E27FC236}">
                <a16:creationId xmlns:a16="http://schemas.microsoft.com/office/drawing/2014/main" id="{B3982786-66E5-4C78-8C2D-FC31C4B5BEC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8EF7BDF-EA2F-40FE-AEC4-DEDC582504BC}"/>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166722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D708-F31C-49F0-9047-EFDCCD8A3B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A7DE7B88-A983-454C-A3C1-49AB436044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7AA2C1B-CA53-4BBE-9CC9-CE9D94441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384DA-D12B-4E73-8580-DEC9935755FD}"/>
              </a:ext>
            </a:extLst>
          </p:cNvPr>
          <p:cNvSpPr>
            <a:spLocks noGrp="1"/>
          </p:cNvSpPr>
          <p:nvPr>
            <p:ph type="dt" sz="half" idx="10"/>
          </p:nvPr>
        </p:nvSpPr>
        <p:spPr/>
        <p:txBody>
          <a:bodyPr/>
          <a:lstStyle/>
          <a:p>
            <a:fld id="{63359AAF-2E25-4337-8C8A-EA6DDE6B2E00}" type="datetimeFigureOut">
              <a:rPr lang="en-AU" smtClean="0"/>
              <a:t>5/08/2021</a:t>
            </a:fld>
            <a:endParaRPr lang="en-AU"/>
          </a:p>
        </p:txBody>
      </p:sp>
      <p:sp>
        <p:nvSpPr>
          <p:cNvPr id="6" name="Footer Placeholder 5">
            <a:extLst>
              <a:ext uri="{FF2B5EF4-FFF2-40B4-BE49-F238E27FC236}">
                <a16:creationId xmlns:a16="http://schemas.microsoft.com/office/drawing/2014/main" id="{869BE8B6-EDC3-496B-9A7D-1C157CB07DC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C5DE8FE-B7BA-4BFB-B63E-BF93B3D528BC}"/>
              </a:ext>
            </a:extLst>
          </p:cNvPr>
          <p:cNvSpPr>
            <a:spLocks noGrp="1"/>
          </p:cNvSpPr>
          <p:nvPr>
            <p:ph type="sldNum" sz="quarter" idx="12"/>
          </p:nvPr>
        </p:nvSpPr>
        <p:spPr/>
        <p:txBody>
          <a:bodyPr/>
          <a:lstStyle/>
          <a:p>
            <a:fld id="{32D5CBAF-ABA5-415E-B872-ECF4DDC770DF}" type="slidenum">
              <a:rPr lang="en-AU" smtClean="0"/>
              <a:t>‹#›</a:t>
            </a:fld>
            <a:endParaRPr lang="en-AU"/>
          </a:p>
        </p:txBody>
      </p:sp>
    </p:spTree>
    <p:extLst>
      <p:ext uri="{BB962C8B-B14F-4D97-AF65-F5344CB8AC3E}">
        <p14:creationId xmlns:p14="http://schemas.microsoft.com/office/powerpoint/2010/main" val="1930859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DF2103-C054-4E78-85BD-996C353031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E4F8F1A-A07B-4C1C-917F-684A97F40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B64BB0F-F003-452E-8810-D9C70BF25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59AAF-2E25-4337-8C8A-EA6DDE6B2E00}" type="datetimeFigureOut">
              <a:rPr lang="en-AU" smtClean="0"/>
              <a:t>5/08/2021</a:t>
            </a:fld>
            <a:endParaRPr lang="en-AU"/>
          </a:p>
        </p:txBody>
      </p:sp>
      <p:sp>
        <p:nvSpPr>
          <p:cNvPr id="5" name="Footer Placeholder 4">
            <a:extLst>
              <a:ext uri="{FF2B5EF4-FFF2-40B4-BE49-F238E27FC236}">
                <a16:creationId xmlns:a16="http://schemas.microsoft.com/office/drawing/2014/main" id="{9D39814E-2390-4F16-94DB-809F687977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C212CF9-4E3B-49A6-9BCC-A1D2ADCDCE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5CBAF-ABA5-415E-B872-ECF4DDC770DF}" type="slidenum">
              <a:rPr lang="en-AU" smtClean="0"/>
              <a:t>‹#›</a:t>
            </a:fld>
            <a:endParaRPr lang="en-AU"/>
          </a:p>
        </p:txBody>
      </p:sp>
    </p:spTree>
    <p:extLst>
      <p:ext uri="{BB962C8B-B14F-4D97-AF65-F5344CB8AC3E}">
        <p14:creationId xmlns:p14="http://schemas.microsoft.com/office/powerpoint/2010/main" val="4084404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51.emf"/></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7.xml"/><Relationship Id="rId4" Type="http://schemas.openxmlformats.org/officeDocument/2006/relationships/image" Target="../media/image58.gif"/></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7.xml"/><Relationship Id="rId1" Type="http://schemas.openxmlformats.org/officeDocument/2006/relationships/video" Target="https://www.youtube.com/embed/_kETul8QirE?feature=oembe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upload.wikimedia.org/wikipedia/commons/f/f5/Photoelectric_effect.svg"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upload.wikimedia.org/wikipedia/commons/f/f5/Photoelectric_effect.svg"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upload.wikimedia.org/wikipedia/commons/f/f5/Photoelectric_effect.svg"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images.google.co.uk/imgres?imgurl=http://www.mlahanas.de/Physics/Bios/images/AlbertEinstein.jpg&amp;imgrefurl=http://www.mlahanas.de/Physics/Bios/AlbertEinstein.html&amp;h=625&amp;w=640&amp;sz=27&amp;hl=en&amp;start=30&amp;um=1&amp;tbnid=e5bsDYQz3HTO3M:&amp;tbnh=134&amp;tbnw=137&amp;prev=/images?q=einstein&amp;start=20&amp;ndsp=20&amp;um=1&amp;hl=en&amp;safe=active&amp;sa=N" TargetMode="External"/><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8.wmf"/></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0B52-C909-4F59-9BD8-A16F84C35915}"/>
              </a:ext>
            </a:extLst>
          </p:cNvPr>
          <p:cNvSpPr>
            <a:spLocks noGrp="1"/>
          </p:cNvSpPr>
          <p:nvPr>
            <p:ph type="ctrTitle"/>
          </p:nvPr>
        </p:nvSpPr>
        <p:spPr>
          <a:xfrm>
            <a:off x="1524000" y="1095729"/>
            <a:ext cx="9144000" cy="2387600"/>
          </a:xfrm>
        </p:spPr>
        <p:txBody>
          <a:bodyPr>
            <a:normAutofit fontScale="90000"/>
          </a:bodyPr>
          <a:lstStyle/>
          <a:p>
            <a:r>
              <a:rPr lang="en-AU" b="1" u="sng" dirty="0"/>
              <a:t>WAVE-PARTICLE DUALITY</a:t>
            </a:r>
            <a:br>
              <a:rPr lang="en-AU" b="1" u="sng" dirty="0"/>
            </a:br>
            <a:r>
              <a:rPr lang="en-AU" b="1" u="sng" dirty="0"/>
              <a:t>&amp;</a:t>
            </a:r>
            <a:br>
              <a:rPr lang="en-AU" b="1" u="sng" dirty="0"/>
            </a:br>
            <a:r>
              <a:rPr lang="en-AU" b="1" u="sng" dirty="0"/>
              <a:t>QUANTUM THEORY</a:t>
            </a:r>
          </a:p>
        </p:txBody>
      </p:sp>
      <p:sp>
        <p:nvSpPr>
          <p:cNvPr id="3" name="Subtitle 2">
            <a:extLst>
              <a:ext uri="{FF2B5EF4-FFF2-40B4-BE49-F238E27FC236}">
                <a16:creationId xmlns:a16="http://schemas.microsoft.com/office/drawing/2014/main" id="{4A707DC8-86B8-4035-A3C9-C86B07BFC7CF}"/>
              </a:ext>
            </a:extLst>
          </p:cNvPr>
          <p:cNvSpPr>
            <a:spLocks noGrp="1"/>
          </p:cNvSpPr>
          <p:nvPr>
            <p:ph type="subTitle" idx="1"/>
          </p:nvPr>
        </p:nvSpPr>
        <p:spPr>
          <a:xfrm>
            <a:off x="1524000" y="4569704"/>
            <a:ext cx="9144000" cy="845675"/>
          </a:xfrm>
        </p:spPr>
        <p:txBody>
          <a:bodyPr/>
          <a:lstStyle/>
          <a:p>
            <a:r>
              <a:rPr lang="en-AU" dirty="0"/>
              <a:t>Because the alternative is spending the next few weeks banging our heads against the desks…</a:t>
            </a:r>
          </a:p>
        </p:txBody>
      </p:sp>
    </p:spTree>
    <p:extLst>
      <p:ext uri="{BB962C8B-B14F-4D97-AF65-F5344CB8AC3E}">
        <p14:creationId xmlns:p14="http://schemas.microsoft.com/office/powerpoint/2010/main" val="1391919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DISPERSION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lstStyle/>
          <a:p>
            <a:r>
              <a:rPr lang="en-AU" dirty="0"/>
              <a:t>This was how Sir Isaac Newton was able to demonstrate that white light was comprised of multiple colours. The colours are (as every child knows): Red, Orange, Yellow, Green, Blue, Violet (ROYGBV).</a:t>
            </a:r>
          </a:p>
          <a:p>
            <a:r>
              <a:rPr lang="en-AU" dirty="0"/>
              <a:t>Newton was a bit of a superstitious man (as were many in his time), and believed that the number 7 was somehow sacred or mystical. For this reason, he slipped another colour into the rainbow that </a:t>
            </a:r>
            <a:r>
              <a:rPr lang="en-AU" i="1" dirty="0"/>
              <a:t>isn’t really there</a:t>
            </a:r>
            <a:r>
              <a:rPr lang="en-AU" dirty="0"/>
              <a:t>… Indigo.</a:t>
            </a:r>
          </a:p>
          <a:p>
            <a:r>
              <a:rPr lang="en-AU" dirty="0"/>
              <a:t>This just goes to show that nobody’s perfect. That said, this is the guy who first described gravity and, in so doing, basically invented calculus. Still, the mistake persists in some Physics texts even today.</a:t>
            </a:r>
          </a:p>
        </p:txBody>
      </p:sp>
    </p:spTree>
    <p:extLst>
      <p:ext uri="{BB962C8B-B14F-4D97-AF65-F5344CB8AC3E}">
        <p14:creationId xmlns:p14="http://schemas.microsoft.com/office/powerpoint/2010/main" val="36245330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8F074-8EF2-45D9-A088-C9F94CF399A0}"/>
              </a:ext>
            </a:extLst>
          </p:cNvPr>
          <p:cNvPicPr>
            <a:picLocks noChangeAspect="1"/>
          </p:cNvPicPr>
          <p:nvPr/>
        </p:nvPicPr>
        <p:blipFill>
          <a:blip r:embed="rId2"/>
          <a:stretch>
            <a:fillRect/>
          </a:stretch>
        </p:blipFill>
        <p:spPr>
          <a:xfrm>
            <a:off x="4272737" y="0"/>
            <a:ext cx="3646526" cy="6858000"/>
          </a:xfrm>
          <a:prstGeom prst="rect">
            <a:avLst/>
          </a:prstGeom>
        </p:spPr>
      </p:pic>
    </p:spTree>
    <p:extLst>
      <p:ext uri="{BB962C8B-B14F-4D97-AF65-F5344CB8AC3E}">
        <p14:creationId xmlns:p14="http://schemas.microsoft.com/office/powerpoint/2010/main" val="689307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SOLAR PANELS</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4015154" cy="4351338"/>
          </a:xfrm>
        </p:spPr>
        <p:txBody>
          <a:bodyPr>
            <a:normAutofit/>
          </a:bodyPr>
          <a:lstStyle/>
          <a:p>
            <a:r>
              <a:rPr lang="en-AU" dirty="0"/>
              <a:t>So, how is this relevant to solar panels?</a:t>
            </a:r>
          </a:p>
        </p:txBody>
      </p:sp>
      <p:pic>
        <p:nvPicPr>
          <p:cNvPr id="4" name="Picture 3">
            <a:extLst>
              <a:ext uri="{FF2B5EF4-FFF2-40B4-BE49-F238E27FC236}">
                <a16:creationId xmlns:a16="http://schemas.microsoft.com/office/drawing/2014/main" id="{1010F199-631E-4278-9784-B971B22A3DDB}"/>
              </a:ext>
            </a:extLst>
          </p:cNvPr>
          <p:cNvPicPr>
            <a:picLocks noChangeAspect="1"/>
          </p:cNvPicPr>
          <p:nvPr/>
        </p:nvPicPr>
        <p:blipFill>
          <a:blip r:embed="rId3"/>
          <a:stretch>
            <a:fillRect/>
          </a:stretch>
        </p:blipFill>
        <p:spPr>
          <a:xfrm>
            <a:off x="5249770" y="365125"/>
            <a:ext cx="6516849" cy="6261763"/>
          </a:xfrm>
          <a:prstGeom prst="rect">
            <a:avLst/>
          </a:prstGeom>
        </p:spPr>
      </p:pic>
      <p:pic>
        <p:nvPicPr>
          <p:cNvPr id="1026" name="Picture 2" descr="Solar energy installation, panel: Solar cell diagram">
            <a:extLst>
              <a:ext uri="{FF2B5EF4-FFF2-40B4-BE49-F238E27FC236}">
                <a16:creationId xmlns:a16="http://schemas.microsoft.com/office/drawing/2014/main" id="{60292A38-6679-46F2-ACA0-ABD9743E1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65" y="3285811"/>
            <a:ext cx="4843321" cy="3207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805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2209800" y="44450"/>
            <a:ext cx="7772400" cy="1143000"/>
          </a:xfrm>
        </p:spPr>
        <p:txBody>
          <a:bodyPr/>
          <a:lstStyle/>
          <a:p>
            <a:r>
              <a:rPr lang="en-AU"/>
              <a:t>Summary</a:t>
            </a:r>
          </a:p>
        </p:txBody>
      </p:sp>
      <p:sp>
        <p:nvSpPr>
          <p:cNvPr id="92163" name="Rectangle 3"/>
          <p:cNvSpPr>
            <a:spLocks noGrp="1" noChangeArrowheads="1"/>
          </p:cNvSpPr>
          <p:nvPr>
            <p:ph type="body" idx="4294967295"/>
          </p:nvPr>
        </p:nvSpPr>
        <p:spPr>
          <a:xfrm>
            <a:off x="2209800" y="1196975"/>
            <a:ext cx="7772400" cy="5111750"/>
          </a:xfrm>
        </p:spPr>
        <p:txBody>
          <a:bodyPr/>
          <a:lstStyle/>
          <a:p>
            <a:pPr>
              <a:lnSpc>
                <a:spcPct val="80000"/>
              </a:lnSpc>
            </a:pPr>
            <a:r>
              <a:rPr lang="en-AU"/>
              <a:t>Light comes in packets called photons. </a:t>
            </a:r>
          </a:p>
          <a:p>
            <a:pPr>
              <a:lnSpc>
                <a:spcPct val="80000"/>
              </a:lnSpc>
            </a:pPr>
            <a:r>
              <a:rPr lang="en-AU"/>
              <a:t>A photon’s energy is given by </a:t>
            </a:r>
            <a:r>
              <a:rPr lang="en-AU" b="1"/>
              <a:t>E = hf</a:t>
            </a:r>
          </a:p>
          <a:p>
            <a:pPr>
              <a:lnSpc>
                <a:spcPct val="80000"/>
              </a:lnSpc>
            </a:pPr>
            <a:r>
              <a:rPr lang="en-AU"/>
              <a:t>Photons can knock electrons from a metal surface – photoelectron effect</a:t>
            </a:r>
          </a:p>
          <a:p>
            <a:pPr>
              <a:lnSpc>
                <a:spcPct val="80000"/>
              </a:lnSpc>
            </a:pPr>
            <a:r>
              <a:rPr lang="en-AU"/>
              <a:t>Each metal has a minimum photon energy to for an electron to be ejected (the work function, </a:t>
            </a:r>
            <a:r>
              <a:rPr lang="ru-RU"/>
              <a:t>Ф</a:t>
            </a:r>
            <a:r>
              <a:rPr lang="en-AU"/>
              <a:t>)</a:t>
            </a:r>
          </a:p>
          <a:p>
            <a:pPr>
              <a:lnSpc>
                <a:spcPct val="80000"/>
              </a:lnSpc>
            </a:pPr>
            <a:r>
              <a:rPr lang="en-AU"/>
              <a:t>Thus, there is a minimum frequency for an electron to be ejected (</a:t>
            </a:r>
            <a:r>
              <a:rPr lang="en-AU" b="1"/>
              <a:t>threshold frequency</a:t>
            </a:r>
            <a:r>
              <a:rPr lang="en-AU"/>
              <a:t>)</a:t>
            </a:r>
          </a:p>
          <a:p>
            <a:pPr>
              <a:lnSpc>
                <a:spcPct val="80000"/>
              </a:lnSpc>
            </a:pPr>
            <a:r>
              <a:rPr lang="en-AU"/>
              <a:t>Photons </a:t>
            </a:r>
            <a:r>
              <a:rPr lang="en-AU" i="1"/>
              <a:t>below </a:t>
            </a:r>
            <a:r>
              <a:rPr lang="en-AU"/>
              <a:t>the threshold will never eject e</a:t>
            </a:r>
            <a:r>
              <a:rPr lang="en-AU" b="1" baseline="30000"/>
              <a:t>-</a:t>
            </a:r>
            <a:r>
              <a:rPr lang="en-AU"/>
              <a:t>s</a:t>
            </a:r>
          </a:p>
          <a:p>
            <a:pPr>
              <a:lnSpc>
                <a:spcPct val="80000"/>
              </a:lnSpc>
            </a:pPr>
            <a:r>
              <a:rPr lang="en-AU"/>
              <a:t>Photons </a:t>
            </a:r>
            <a:r>
              <a:rPr lang="en-AU" i="1"/>
              <a:t>above </a:t>
            </a:r>
            <a:r>
              <a:rPr lang="en-AU"/>
              <a:t>the threshold frequency can eject e</a:t>
            </a:r>
            <a:r>
              <a:rPr lang="en-AU" b="1" baseline="30000"/>
              <a:t>-</a:t>
            </a:r>
            <a:r>
              <a:rPr lang="en-AU"/>
              <a:t>s, and the extra energy (hf- </a:t>
            </a:r>
            <a:r>
              <a:rPr lang="ru-RU"/>
              <a:t>Ф</a:t>
            </a:r>
            <a:r>
              <a:rPr lang="en-AU"/>
              <a:t>) will be present as KE in the e</a:t>
            </a:r>
            <a:r>
              <a:rPr lang="en-AU" b="1" baseline="30000"/>
              <a:t>-</a:t>
            </a:r>
            <a:r>
              <a:rPr lang="en-AU"/>
              <a:t>s</a:t>
            </a:r>
          </a:p>
          <a:p>
            <a:pPr>
              <a:lnSpc>
                <a:spcPct val="80000"/>
              </a:lnSpc>
            </a:pPr>
            <a:endParaRPr lang="ru-RU"/>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ctrTitle"/>
          </p:nvPr>
        </p:nvSpPr>
        <p:spPr/>
        <p:txBody>
          <a:bodyPr/>
          <a:lstStyle/>
          <a:p>
            <a:pPr eaLnBrk="1" hangingPunct="1"/>
            <a:r>
              <a:rPr lang="en-GB">
                <a:solidFill>
                  <a:schemeClr val="tx1"/>
                </a:solidFill>
              </a:rPr>
              <a:t>Questions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1981200" y="381001"/>
            <a:ext cx="8305800" cy="925513"/>
          </a:xfrm>
          <a:prstGeom prst="rect">
            <a:avLst/>
          </a:prstGeom>
          <a:solidFill>
            <a:schemeClr val="bg1"/>
          </a:solidFill>
          <a:ln w="9525">
            <a:solidFill>
              <a:schemeClr val="bg1"/>
            </a:solidFill>
            <a:miter lim="800000"/>
            <a:headEnd/>
            <a:tailEnd/>
          </a:ln>
        </p:spPr>
        <p:txBody>
          <a:bodyPr>
            <a:spAutoFit/>
          </a:bodyPr>
          <a:lstStyle/>
          <a:p>
            <a:r>
              <a:rPr lang="en-US" dirty="0"/>
              <a:t>1. Calculate the wavelength of light, in nm, illuminating a barium surface if the threshold frequency of barium is 6.07 x 10</a:t>
            </a:r>
            <a:r>
              <a:rPr lang="en-US" baseline="30000" dirty="0"/>
              <a:t>14</a:t>
            </a:r>
            <a:r>
              <a:rPr lang="en-US" dirty="0"/>
              <a:t> Hz and the kinetic energy of the electron emitted is 1.31 x 10</a:t>
            </a:r>
            <a:r>
              <a:rPr lang="en-US" baseline="30000" dirty="0"/>
              <a:t>-18</a:t>
            </a:r>
            <a:r>
              <a:rPr lang="en-US" dirty="0"/>
              <a:t> J.</a:t>
            </a:r>
          </a:p>
        </p:txBody>
      </p:sp>
      <p:sp>
        <p:nvSpPr>
          <p:cNvPr id="112643" name="Rectangle 3"/>
          <p:cNvSpPr>
            <a:spLocks noChangeArrowheads="1"/>
          </p:cNvSpPr>
          <p:nvPr/>
        </p:nvSpPr>
        <p:spPr bwMode="auto">
          <a:xfrm>
            <a:off x="1981200" y="3644901"/>
            <a:ext cx="8153400" cy="646331"/>
          </a:xfrm>
          <a:prstGeom prst="rect">
            <a:avLst/>
          </a:prstGeom>
          <a:noFill/>
          <a:ln w="9525">
            <a:solidFill>
              <a:schemeClr val="bg1"/>
            </a:solidFill>
            <a:miter lim="800000"/>
            <a:headEnd/>
            <a:tailEnd/>
          </a:ln>
        </p:spPr>
        <p:txBody>
          <a:bodyPr>
            <a:spAutoFit/>
          </a:bodyPr>
          <a:lstStyle/>
          <a:p>
            <a:r>
              <a:rPr lang="en-US" dirty="0"/>
              <a:t>2. If barium has a threshold frequency of 6.07 x 10</a:t>
            </a:r>
            <a:r>
              <a:rPr lang="en-US" baseline="30000" dirty="0"/>
              <a:t>14</a:t>
            </a:r>
            <a:r>
              <a:rPr lang="en-US" dirty="0"/>
              <a:t> Hz, calculate the kinetic energy of the electron emitted when barium is illuminated with a wavelength of 385 nm.</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1981200" y="381001"/>
            <a:ext cx="8305800" cy="925513"/>
          </a:xfrm>
          <a:prstGeom prst="rect">
            <a:avLst/>
          </a:prstGeom>
          <a:solidFill>
            <a:schemeClr val="bg1"/>
          </a:solidFill>
          <a:ln w="9525">
            <a:solidFill>
              <a:schemeClr val="bg1"/>
            </a:solidFill>
            <a:miter lim="800000"/>
            <a:headEnd/>
            <a:tailEnd/>
          </a:ln>
        </p:spPr>
        <p:txBody>
          <a:bodyPr>
            <a:spAutoFit/>
          </a:bodyPr>
          <a:lstStyle/>
          <a:p>
            <a:r>
              <a:rPr lang="en-US" dirty="0"/>
              <a:t>1. Calculate the wavelength of light, in nm, illuminating a barium surface if the threshold frequency of barium is 6.07 x 10</a:t>
            </a:r>
            <a:r>
              <a:rPr lang="en-US" baseline="30000" dirty="0"/>
              <a:t>14</a:t>
            </a:r>
            <a:r>
              <a:rPr lang="en-US" dirty="0"/>
              <a:t> Hz and the kinetic energy of the electron emitted is 1.31 x 10</a:t>
            </a:r>
            <a:r>
              <a:rPr lang="en-US" baseline="30000" dirty="0"/>
              <a:t>-18</a:t>
            </a:r>
            <a:r>
              <a:rPr lang="en-US" dirty="0"/>
              <a:t> J.</a:t>
            </a:r>
          </a:p>
        </p:txBody>
      </p:sp>
      <p:sp>
        <p:nvSpPr>
          <p:cNvPr id="112643" name="Rectangle 3"/>
          <p:cNvSpPr>
            <a:spLocks noChangeArrowheads="1"/>
          </p:cNvSpPr>
          <p:nvPr/>
        </p:nvSpPr>
        <p:spPr bwMode="auto">
          <a:xfrm>
            <a:off x="1981200" y="3644901"/>
            <a:ext cx="8153400" cy="646331"/>
          </a:xfrm>
          <a:prstGeom prst="rect">
            <a:avLst/>
          </a:prstGeom>
          <a:noFill/>
          <a:ln w="9525">
            <a:solidFill>
              <a:schemeClr val="bg1"/>
            </a:solidFill>
            <a:miter lim="800000"/>
            <a:headEnd/>
            <a:tailEnd/>
          </a:ln>
        </p:spPr>
        <p:txBody>
          <a:bodyPr>
            <a:spAutoFit/>
          </a:bodyPr>
          <a:lstStyle/>
          <a:p>
            <a:r>
              <a:rPr lang="en-US" dirty="0"/>
              <a:t>2. If barium has a threshold frequency of 6.07 x 10</a:t>
            </a:r>
            <a:r>
              <a:rPr lang="en-US" baseline="30000" dirty="0"/>
              <a:t>14</a:t>
            </a:r>
            <a:r>
              <a:rPr lang="en-US" dirty="0"/>
              <a:t> Hz, calculate the kinetic energy of the electron emitted when barium is illuminated with a wavelength of 385 nm.</a:t>
            </a:r>
          </a:p>
        </p:txBody>
      </p:sp>
      <p:sp>
        <p:nvSpPr>
          <p:cNvPr id="112644" name="Rectangle 4"/>
          <p:cNvSpPr>
            <a:spLocks noChangeArrowheads="1"/>
          </p:cNvSpPr>
          <p:nvPr/>
        </p:nvSpPr>
        <p:spPr bwMode="auto">
          <a:xfrm>
            <a:off x="8458200" y="1676400"/>
            <a:ext cx="1350050" cy="369332"/>
          </a:xfrm>
          <a:prstGeom prst="rect">
            <a:avLst/>
          </a:prstGeom>
          <a:noFill/>
          <a:ln w="9525">
            <a:noFill/>
            <a:miter lim="800000"/>
            <a:headEnd/>
            <a:tailEnd/>
          </a:ln>
        </p:spPr>
        <p:txBody>
          <a:bodyPr wrap="none">
            <a:spAutoFit/>
          </a:bodyPr>
          <a:lstStyle/>
          <a:p>
            <a:r>
              <a:rPr lang="en-US" dirty="0"/>
              <a:t>Ans. 116 nm</a:t>
            </a:r>
          </a:p>
        </p:txBody>
      </p:sp>
      <p:sp>
        <p:nvSpPr>
          <p:cNvPr id="112645" name="Rectangle 5"/>
          <p:cNvSpPr>
            <a:spLocks noChangeArrowheads="1"/>
          </p:cNvSpPr>
          <p:nvPr/>
        </p:nvSpPr>
        <p:spPr bwMode="auto">
          <a:xfrm>
            <a:off x="8001001" y="4941888"/>
            <a:ext cx="1820883" cy="369332"/>
          </a:xfrm>
          <a:prstGeom prst="rect">
            <a:avLst/>
          </a:prstGeom>
          <a:noFill/>
          <a:ln w="9525">
            <a:noFill/>
            <a:miter lim="800000"/>
            <a:headEnd/>
            <a:tailEnd/>
          </a:ln>
        </p:spPr>
        <p:txBody>
          <a:bodyPr wrap="none">
            <a:spAutoFit/>
          </a:bodyPr>
          <a:lstStyle/>
          <a:p>
            <a:r>
              <a:rPr lang="en-US" dirty="0"/>
              <a:t>Ans. 1.14 x 10</a:t>
            </a:r>
            <a:r>
              <a:rPr lang="en-US" baseline="30000" dirty="0"/>
              <a:t>-19</a:t>
            </a:r>
            <a:r>
              <a:rPr lang="en-US" dirty="0"/>
              <a:t>J.</a:t>
            </a:r>
          </a:p>
        </p:txBody>
      </p:sp>
    </p:spTree>
    <p:extLst>
      <p:ext uri="{BB962C8B-B14F-4D97-AF65-F5344CB8AC3E}">
        <p14:creationId xmlns:p14="http://schemas.microsoft.com/office/powerpoint/2010/main" val="2075393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1828800" y="304801"/>
            <a:ext cx="8305800" cy="925513"/>
          </a:xfrm>
          <a:prstGeom prst="rect">
            <a:avLst/>
          </a:prstGeom>
          <a:noFill/>
          <a:ln w="9525">
            <a:solidFill>
              <a:schemeClr val="bg1"/>
            </a:solidFill>
            <a:miter lim="800000"/>
            <a:headEnd/>
            <a:tailEnd/>
          </a:ln>
        </p:spPr>
        <p:txBody>
          <a:bodyPr>
            <a:spAutoFit/>
          </a:bodyPr>
          <a:lstStyle/>
          <a:p>
            <a:r>
              <a:rPr lang="en-US" dirty="0"/>
              <a:t>3. Calculate the threshold wavelength, in nm, of a metal if that metal emits an electron with a kinetic energy of 6.32 x 10</a:t>
            </a:r>
            <a:r>
              <a:rPr lang="en-US" baseline="30000" dirty="0"/>
              <a:t>-19</a:t>
            </a:r>
            <a:r>
              <a:rPr lang="en-US" dirty="0"/>
              <a:t> J when illuminated with light that has a frequency of 1.97 x 10</a:t>
            </a:r>
            <a:r>
              <a:rPr lang="en-US" baseline="30000" dirty="0"/>
              <a:t>15 </a:t>
            </a:r>
            <a:r>
              <a:rPr lang="en-US" dirty="0"/>
              <a:t>Hz.</a:t>
            </a:r>
          </a:p>
        </p:txBody>
      </p:sp>
      <p:sp>
        <p:nvSpPr>
          <p:cNvPr id="114691" name="Rectangle 3"/>
          <p:cNvSpPr>
            <a:spLocks noChangeArrowheads="1"/>
          </p:cNvSpPr>
          <p:nvPr/>
        </p:nvSpPr>
        <p:spPr bwMode="auto">
          <a:xfrm>
            <a:off x="1898848" y="3962401"/>
            <a:ext cx="8229600" cy="925513"/>
          </a:xfrm>
          <a:prstGeom prst="rect">
            <a:avLst/>
          </a:prstGeom>
          <a:noFill/>
          <a:ln w="9525">
            <a:solidFill>
              <a:schemeClr val="bg1"/>
            </a:solidFill>
            <a:miter lim="800000"/>
            <a:headEnd/>
            <a:tailEnd/>
          </a:ln>
        </p:spPr>
        <p:txBody>
          <a:bodyPr>
            <a:spAutoFit/>
          </a:bodyPr>
          <a:lstStyle/>
          <a:p>
            <a:r>
              <a:rPr lang="en-US" dirty="0"/>
              <a:t>4. Calculate the frequency of light illuminating a copper surface if the threshold frequency of copper is 1.08 x 10</a:t>
            </a:r>
            <a:r>
              <a:rPr lang="en-US" baseline="30000" dirty="0"/>
              <a:t>15</a:t>
            </a:r>
            <a:r>
              <a:rPr lang="en-US" dirty="0"/>
              <a:t> Hz and the velocity of the electron emitted is 1.11 x 10</a:t>
            </a:r>
            <a:r>
              <a:rPr lang="en-US" baseline="30000" dirty="0"/>
              <a:t>6</a:t>
            </a:r>
            <a:r>
              <a:rPr lang="en-US" dirty="0"/>
              <a:t> m/s.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1828800" y="304801"/>
            <a:ext cx="8305800" cy="925513"/>
          </a:xfrm>
          <a:prstGeom prst="rect">
            <a:avLst/>
          </a:prstGeom>
          <a:noFill/>
          <a:ln w="9525">
            <a:solidFill>
              <a:schemeClr val="bg1"/>
            </a:solidFill>
            <a:miter lim="800000"/>
            <a:headEnd/>
            <a:tailEnd/>
          </a:ln>
        </p:spPr>
        <p:txBody>
          <a:bodyPr>
            <a:spAutoFit/>
          </a:bodyPr>
          <a:lstStyle/>
          <a:p>
            <a:r>
              <a:rPr lang="en-US" dirty="0"/>
              <a:t>3. Calculate the threshold wavelength, in nm, of a metal if that metal emits an electron with a kinetic energy of 6.32 x 10</a:t>
            </a:r>
            <a:r>
              <a:rPr lang="en-US" baseline="30000" dirty="0"/>
              <a:t>-19</a:t>
            </a:r>
            <a:r>
              <a:rPr lang="en-US" dirty="0"/>
              <a:t> J when illuminated with light that has a frequency of 1.97 x 10</a:t>
            </a:r>
            <a:r>
              <a:rPr lang="en-US" baseline="30000" dirty="0"/>
              <a:t>15 </a:t>
            </a:r>
            <a:r>
              <a:rPr lang="en-US" dirty="0"/>
              <a:t>Hz.</a:t>
            </a:r>
          </a:p>
        </p:txBody>
      </p:sp>
      <p:sp>
        <p:nvSpPr>
          <p:cNvPr id="114691" name="Rectangle 3"/>
          <p:cNvSpPr>
            <a:spLocks noChangeArrowheads="1"/>
          </p:cNvSpPr>
          <p:nvPr/>
        </p:nvSpPr>
        <p:spPr bwMode="auto">
          <a:xfrm>
            <a:off x="1898848" y="3962401"/>
            <a:ext cx="8229600" cy="925513"/>
          </a:xfrm>
          <a:prstGeom prst="rect">
            <a:avLst/>
          </a:prstGeom>
          <a:noFill/>
          <a:ln w="9525">
            <a:solidFill>
              <a:schemeClr val="bg1"/>
            </a:solidFill>
            <a:miter lim="800000"/>
            <a:headEnd/>
            <a:tailEnd/>
          </a:ln>
        </p:spPr>
        <p:txBody>
          <a:bodyPr>
            <a:spAutoFit/>
          </a:bodyPr>
          <a:lstStyle/>
          <a:p>
            <a:r>
              <a:rPr lang="en-US" dirty="0"/>
              <a:t>4. Calculate the frequency of light illuminating a copper surface if the threshold frequency of copper is 1.08 x 10</a:t>
            </a:r>
            <a:r>
              <a:rPr lang="en-US" baseline="30000" dirty="0"/>
              <a:t>15</a:t>
            </a:r>
            <a:r>
              <a:rPr lang="en-US" dirty="0"/>
              <a:t> Hz and the velocity of the electron emitted is 1.11 x 10</a:t>
            </a:r>
            <a:r>
              <a:rPr lang="en-US" baseline="30000" dirty="0"/>
              <a:t>6</a:t>
            </a:r>
            <a:r>
              <a:rPr lang="en-US" dirty="0"/>
              <a:t> m/s.</a:t>
            </a:r>
          </a:p>
        </p:txBody>
      </p:sp>
      <p:sp>
        <p:nvSpPr>
          <p:cNvPr id="114692" name="Rectangle 4"/>
          <p:cNvSpPr>
            <a:spLocks noChangeArrowheads="1"/>
          </p:cNvSpPr>
          <p:nvPr/>
        </p:nvSpPr>
        <p:spPr bwMode="auto">
          <a:xfrm>
            <a:off x="8458200" y="1828800"/>
            <a:ext cx="1350050" cy="369332"/>
          </a:xfrm>
          <a:prstGeom prst="rect">
            <a:avLst/>
          </a:prstGeom>
          <a:noFill/>
          <a:ln w="9525">
            <a:noFill/>
            <a:miter lim="800000"/>
            <a:headEnd/>
            <a:tailEnd/>
          </a:ln>
        </p:spPr>
        <p:txBody>
          <a:bodyPr wrap="none">
            <a:spAutoFit/>
          </a:bodyPr>
          <a:lstStyle/>
          <a:p>
            <a:r>
              <a:rPr lang="en-US"/>
              <a:t>Ans. 295 nm</a:t>
            </a:r>
          </a:p>
        </p:txBody>
      </p:sp>
      <p:sp>
        <p:nvSpPr>
          <p:cNvPr id="114693" name="Rectangle 5"/>
          <p:cNvSpPr>
            <a:spLocks noChangeArrowheads="1"/>
          </p:cNvSpPr>
          <p:nvPr/>
        </p:nvSpPr>
        <p:spPr bwMode="auto">
          <a:xfrm>
            <a:off x="8197851" y="5638800"/>
            <a:ext cx="1991251" cy="369332"/>
          </a:xfrm>
          <a:prstGeom prst="rect">
            <a:avLst/>
          </a:prstGeom>
          <a:noFill/>
          <a:ln w="9525">
            <a:noFill/>
            <a:miter lim="800000"/>
            <a:headEnd/>
            <a:tailEnd/>
          </a:ln>
        </p:spPr>
        <p:txBody>
          <a:bodyPr wrap="none">
            <a:spAutoFit/>
          </a:bodyPr>
          <a:lstStyle/>
          <a:p>
            <a:r>
              <a:rPr lang="en-US"/>
              <a:t>Ans. 1.92 x 10</a:t>
            </a:r>
            <a:r>
              <a:rPr lang="en-US" baseline="30000"/>
              <a:t>15</a:t>
            </a:r>
            <a:r>
              <a:rPr lang="en-US"/>
              <a:t> Hz.</a:t>
            </a:r>
          </a:p>
        </p:txBody>
      </p:sp>
    </p:spTree>
    <p:extLst>
      <p:ext uri="{BB962C8B-B14F-4D97-AF65-F5344CB8AC3E}">
        <p14:creationId xmlns:p14="http://schemas.microsoft.com/office/powerpoint/2010/main" val="30991203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1805880" y="476673"/>
            <a:ext cx="8610600" cy="5632311"/>
          </a:xfrm>
          <a:prstGeom prst="rect">
            <a:avLst/>
          </a:prstGeom>
          <a:noFill/>
          <a:ln w="9525">
            <a:solidFill>
              <a:schemeClr val="bg1"/>
            </a:solidFill>
            <a:miter lim="800000"/>
            <a:headEnd/>
            <a:tailEnd/>
          </a:ln>
        </p:spPr>
        <p:txBody>
          <a:bodyPr>
            <a:spAutoFit/>
          </a:bodyPr>
          <a:lstStyle/>
          <a:p>
            <a:r>
              <a:rPr lang="en-US" dirty="0"/>
              <a:t>5. An instrument is sensitive to light packets that carry at least 1.03 x 10</a:t>
            </a:r>
            <a:r>
              <a:rPr lang="en-US" baseline="30000" dirty="0"/>
              <a:t>-16</a:t>
            </a:r>
            <a:r>
              <a:rPr lang="en-US" dirty="0"/>
              <a:t> J of energy.  How many photons of light of frequency of 3.02 x 10</a:t>
            </a:r>
            <a:r>
              <a:rPr lang="en-US" baseline="30000" dirty="0"/>
              <a:t>13</a:t>
            </a:r>
            <a:r>
              <a:rPr lang="en-US" dirty="0"/>
              <a:t> Hz can the instrument detect?   </a:t>
            </a:r>
          </a:p>
          <a:p>
            <a:endParaRPr lang="en-US" dirty="0"/>
          </a:p>
          <a:p>
            <a:endParaRPr lang="en-US" dirty="0"/>
          </a:p>
          <a:p>
            <a:endParaRPr lang="en-US" dirty="0"/>
          </a:p>
          <a:p>
            <a:endParaRPr lang="en-US" dirty="0"/>
          </a:p>
          <a:p>
            <a:endParaRPr lang="en-US" dirty="0"/>
          </a:p>
          <a:p>
            <a:r>
              <a:rPr lang="en-US" dirty="0"/>
              <a:t>6. A laser emits a pulse of light containing 2.46 x 10</a:t>
            </a:r>
            <a:r>
              <a:rPr lang="en-US" baseline="30000" dirty="0"/>
              <a:t>-16</a:t>
            </a:r>
            <a:r>
              <a:rPr lang="en-US" dirty="0"/>
              <a:t> J of energy at a frequency of 3.25 x10</a:t>
            </a:r>
            <a:r>
              <a:rPr lang="en-US" baseline="30000" dirty="0"/>
              <a:t>14</a:t>
            </a:r>
            <a:r>
              <a:rPr lang="en-US" dirty="0"/>
              <a:t> Hz. How many photons are present in the pulse?</a:t>
            </a:r>
          </a:p>
          <a:p>
            <a:endParaRPr lang="en-US" dirty="0"/>
          </a:p>
          <a:p>
            <a:endParaRPr lang="en-US" dirty="0"/>
          </a:p>
          <a:p>
            <a:endParaRPr lang="en-US" dirty="0"/>
          </a:p>
          <a:p>
            <a:endParaRPr lang="en-US" dirty="0"/>
          </a:p>
          <a:p>
            <a:r>
              <a:rPr lang="en-US" dirty="0"/>
              <a:t>7. Calculate the threshold wavelength, in nm, of a metal if that metal emits an electron with a kinetic energy of 2.09 x 10</a:t>
            </a:r>
            <a:r>
              <a:rPr lang="en-US" baseline="30000" dirty="0"/>
              <a:t>-19 </a:t>
            </a:r>
            <a:r>
              <a:rPr lang="en-US" dirty="0"/>
              <a:t>J when illuminated with light that has a frequency of 1.40 x 10</a:t>
            </a:r>
            <a:r>
              <a:rPr lang="en-US" baseline="30000" dirty="0"/>
              <a:t>15</a:t>
            </a:r>
            <a:r>
              <a:rPr lang="en-US" dirty="0"/>
              <a:t> Hz. </a:t>
            </a:r>
          </a:p>
          <a:p>
            <a:endParaRPr lang="en-US" dirty="0"/>
          </a:p>
          <a:p>
            <a:endParaRPr lang="en-US" dirty="0"/>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7015391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1847850" y="765176"/>
            <a:ext cx="8610600" cy="5632311"/>
          </a:xfrm>
          <a:prstGeom prst="rect">
            <a:avLst/>
          </a:prstGeom>
          <a:noFill/>
          <a:ln w="9525">
            <a:solidFill>
              <a:schemeClr val="bg1"/>
            </a:solidFill>
            <a:miter lim="800000"/>
            <a:headEnd/>
            <a:tailEnd/>
          </a:ln>
        </p:spPr>
        <p:txBody>
          <a:bodyPr>
            <a:spAutoFit/>
          </a:bodyPr>
          <a:lstStyle/>
          <a:p>
            <a:r>
              <a:rPr lang="en-US" dirty="0"/>
              <a:t>5. An instrument is sensitive to light packets that carry at least 1.03 x 10</a:t>
            </a:r>
            <a:r>
              <a:rPr lang="en-US" baseline="30000" dirty="0"/>
              <a:t>-16</a:t>
            </a:r>
            <a:r>
              <a:rPr lang="en-US" dirty="0"/>
              <a:t> J of energy.  How many photons of light of frequency of 3.02 x 10</a:t>
            </a:r>
            <a:r>
              <a:rPr lang="en-US" baseline="30000" dirty="0"/>
              <a:t>13</a:t>
            </a:r>
            <a:r>
              <a:rPr lang="en-US" dirty="0"/>
              <a:t> Hz can the instrument detect?   </a:t>
            </a:r>
          </a:p>
          <a:p>
            <a:endParaRPr lang="en-US" dirty="0"/>
          </a:p>
          <a:p>
            <a:endParaRPr lang="en-US" dirty="0"/>
          </a:p>
          <a:p>
            <a:endParaRPr lang="en-US" dirty="0"/>
          </a:p>
          <a:p>
            <a:endParaRPr lang="en-US" dirty="0"/>
          </a:p>
          <a:p>
            <a:endParaRPr lang="en-US" dirty="0"/>
          </a:p>
          <a:p>
            <a:r>
              <a:rPr lang="en-US" dirty="0"/>
              <a:t>6. A laser emits a pulse of light containing 2.46 x 10</a:t>
            </a:r>
            <a:r>
              <a:rPr lang="en-US" baseline="30000" dirty="0"/>
              <a:t>-16</a:t>
            </a:r>
            <a:r>
              <a:rPr lang="en-US" dirty="0"/>
              <a:t> J of energy at a frequency of 3.25 x10</a:t>
            </a:r>
            <a:r>
              <a:rPr lang="en-US" baseline="30000" dirty="0"/>
              <a:t>14</a:t>
            </a:r>
            <a:r>
              <a:rPr lang="en-US" dirty="0"/>
              <a:t> Hz. How many photons are present in the pulse?</a:t>
            </a:r>
          </a:p>
          <a:p>
            <a:endParaRPr lang="en-US" dirty="0"/>
          </a:p>
          <a:p>
            <a:endParaRPr lang="en-US" dirty="0"/>
          </a:p>
          <a:p>
            <a:endParaRPr lang="en-US" dirty="0"/>
          </a:p>
          <a:p>
            <a:endParaRPr lang="en-US" dirty="0"/>
          </a:p>
          <a:p>
            <a:r>
              <a:rPr lang="en-US" dirty="0"/>
              <a:t>7. Calculate the threshold wavelength, in nm, of a metal if that metal emits an electron with a kinetic energy of 2.09 x 10</a:t>
            </a:r>
            <a:r>
              <a:rPr lang="en-US" baseline="30000" dirty="0"/>
              <a:t>-19 </a:t>
            </a:r>
            <a:r>
              <a:rPr lang="en-US" dirty="0"/>
              <a:t>J when illuminated with light that has a frequency of 1.40 x 10</a:t>
            </a:r>
            <a:r>
              <a:rPr lang="en-US" baseline="30000" dirty="0"/>
              <a:t>15</a:t>
            </a:r>
            <a:r>
              <a:rPr lang="en-US" dirty="0"/>
              <a:t> Hz. </a:t>
            </a:r>
          </a:p>
          <a:p>
            <a:endParaRPr lang="en-US" dirty="0"/>
          </a:p>
          <a:p>
            <a:endParaRPr lang="en-US" dirty="0"/>
          </a:p>
          <a:p>
            <a:endParaRPr lang="en-US" dirty="0"/>
          </a:p>
          <a:p>
            <a:endParaRPr lang="en-US" dirty="0">
              <a:solidFill>
                <a:schemeClr val="bg1"/>
              </a:solidFill>
            </a:endParaRPr>
          </a:p>
        </p:txBody>
      </p:sp>
      <p:sp>
        <p:nvSpPr>
          <p:cNvPr id="55298" name="Text Box 3"/>
          <p:cNvSpPr txBox="1">
            <a:spLocks noChangeArrowheads="1"/>
          </p:cNvSpPr>
          <p:nvPr/>
        </p:nvSpPr>
        <p:spPr bwMode="auto">
          <a:xfrm>
            <a:off x="1828800" y="152401"/>
            <a:ext cx="3581400" cy="366713"/>
          </a:xfrm>
          <a:prstGeom prst="rect">
            <a:avLst/>
          </a:prstGeom>
          <a:noFill/>
          <a:ln w="9525">
            <a:noFill/>
            <a:miter lim="800000"/>
            <a:headEnd/>
            <a:tailEnd/>
          </a:ln>
        </p:spPr>
        <p:txBody>
          <a:bodyPr>
            <a:spAutoFit/>
          </a:bodyPr>
          <a:lstStyle/>
          <a:p>
            <a:pPr>
              <a:spcBef>
                <a:spcPct val="50000"/>
              </a:spcBef>
            </a:pPr>
            <a:r>
              <a:rPr lang="en-US"/>
              <a:t>Extension questions</a:t>
            </a:r>
          </a:p>
        </p:txBody>
      </p:sp>
      <p:sp>
        <p:nvSpPr>
          <p:cNvPr id="116740" name="Rectangle 4"/>
          <p:cNvSpPr>
            <a:spLocks noChangeArrowheads="1"/>
          </p:cNvSpPr>
          <p:nvPr/>
        </p:nvSpPr>
        <p:spPr bwMode="auto">
          <a:xfrm>
            <a:off x="7896225" y="5943600"/>
            <a:ext cx="1350050" cy="369332"/>
          </a:xfrm>
          <a:prstGeom prst="rect">
            <a:avLst/>
          </a:prstGeom>
          <a:solidFill>
            <a:srgbClr val="CCECFF"/>
          </a:solidFill>
          <a:ln w="9525">
            <a:noFill/>
            <a:miter lim="800000"/>
            <a:headEnd/>
            <a:tailEnd/>
          </a:ln>
        </p:spPr>
        <p:txBody>
          <a:bodyPr wrap="none">
            <a:spAutoFit/>
          </a:bodyPr>
          <a:lstStyle/>
          <a:p>
            <a:r>
              <a:rPr lang="en-US"/>
              <a:t>Ans. 278 nm</a:t>
            </a:r>
          </a:p>
        </p:txBody>
      </p:sp>
      <p:sp>
        <p:nvSpPr>
          <p:cNvPr id="116741" name="Rectangle 5"/>
          <p:cNvSpPr>
            <a:spLocks noChangeArrowheads="1"/>
          </p:cNvSpPr>
          <p:nvPr/>
        </p:nvSpPr>
        <p:spPr bwMode="auto">
          <a:xfrm>
            <a:off x="7848600" y="2133601"/>
            <a:ext cx="2362200" cy="366713"/>
          </a:xfrm>
          <a:prstGeom prst="rect">
            <a:avLst/>
          </a:prstGeom>
          <a:solidFill>
            <a:srgbClr val="CCECFF"/>
          </a:solidFill>
          <a:ln w="9525">
            <a:noFill/>
            <a:miter lim="800000"/>
            <a:headEnd/>
            <a:tailEnd/>
          </a:ln>
        </p:spPr>
        <p:txBody>
          <a:bodyPr>
            <a:spAutoFit/>
          </a:bodyPr>
          <a:lstStyle/>
          <a:p>
            <a:pPr>
              <a:spcBef>
                <a:spcPct val="50000"/>
              </a:spcBef>
            </a:pPr>
            <a:r>
              <a:rPr lang="en-US" strike="sngStrike" dirty="0"/>
              <a:t>Ans. 5160 photons</a:t>
            </a:r>
            <a:r>
              <a:rPr lang="en-US" dirty="0"/>
              <a:t>.</a:t>
            </a:r>
          </a:p>
        </p:txBody>
      </p:sp>
      <p:sp>
        <p:nvSpPr>
          <p:cNvPr id="116742" name="Text Box 6"/>
          <p:cNvSpPr txBox="1">
            <a:spLocks noChangeArrowheads="1"/>
          </p:cNvSpPr>
          <p:nvPr/>
        </p:nvSpPr>
        <p:spPr bwMode="auto">
          <a:xfrm>
            <a:off x="7824789" y="3789363"/>
            <a:ext cx="1584325" cy="366712"/>
          </a:xfrm>
          <a:prstGeom prst="rect">
            <a:avLst/>
          </a:prstGeom>
          <a:solidFill>
            <a:srgbClr val="CCECFF"/>
          </a:solidFill>
          <a:ln w="9525">
            <a:noFill/>
            <a:miter lim="800000"/>
            <a:headEnd/>
            <a:tailEnd/>
          </a:ln>
        </p:spPr>
        <p:txBody>
          <a:bodyPr>
            <a:spAutoFit/>
          </a:bodyPr>
          <a:lstStyle/>
          <a:p>
            <a:pPr>
              <a:spcBef>
                <a:spcPct val="50000"/>
              </a:spcBef>
            </a:pPr>
            <a:r>
              <a:rPr lang="en-US" dirty="0" err="1">
                <a:latin typeface="Arial" pitchFamily="34" charset="0"/>
                <a:cs typeface="Arial" pitchFamily="34" charset="0"/>
              </a:rPr>
              <a:t>Ans</a:t>
            </a:r>
            <a:r>
              <a:rPr lang="en-US" dirty="0">
                <a:latin typeface="Arial" pitchFamily="34" charset="0"/>
                <a:cs typeface="Arial" pitchFamily="34" charset="0"/>
              </a:rPr>
              <a:t>: 1140</a:t>
            </a:r>
            <a:r>
              <a:rPr lang="en-US" dirty="0">
                <a:latin typeface="Calibri" pitchFamily="34" charset="0"/>
              </a:rPr>
              <a:t> </a:t>
            </a:r>
          </a:p>
        </p:txBody>
      </p:sp>
      <p:sp>
        <p:nvSpPr>
          <p:cNvPr id="7" name="Rectangle 5">
            <a:extLst>
              <a:ext uri="{FF2B5EF4-FFF2-40B4-BE49-F238E27FC236}">
                <a16:creationId xmlns:a16="http://schemas.microsoft.com/office/drawing/2014/main" id="{63C36725-DAA6-4C63-82C5-E1FFB6F7E2D3}"/>
              </a:ext>
            </a:extLst>
          </p:cNvPr>
          <p:cNvSpPr>
            <a:spLocks noChangeArrowheads="1"/>
          </p:cNvSpPr>
          <p:nvPr/>
        </p:nvSpPr>
        <p:spPr bwMode="auto">
          <a:xfrm>
            <a:off x="7848600" y="1727200"/>
            <a:ext cx="2362200" cy="366713"/>
          </a:xfrm>
          <a:prstGeom prst="rect">
            <a:avLst/>
          </a:prstGeom>
          <a:solidFill>
            <a:srgbClr val="CCECFF"/>
          </a:solidFill>
          <a:ln w="9525">
            <a:noFill/>
            <a:miter lim="800000"/>
            <a:headEnd/>
            <a:tailEnd/>
          </a:ln>
        </p:spPr>
        <p:txBody>
          <a:bodyPr>
            <a:spAutoFit/>
          </a:bodyPr>
          <a:lstStyle/>
          <a:p>
            <a:pPr>
              <a:spcBef>
                <a:spcPct val="50000"/>
              </a:spcBef>
            </a:pPr>
            <a:r>
              <a:rPr lang="en-US" dirty="0"/>
              <a:t>Ans. 5144 photons.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DISPERSION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10515600" cy="1990595"/>
          </a:xfrm>
        </p:spPr>
        <p:txBody>
          <a:bodyPr>
            <a:normAutofit/>
          </a:bodyPr>
          <a:lstStyle/>
          <a:p>
            <a:r>
              <a:rPr lang="en-AU" dirty="0"/>
              <a:t>Dispersion actually led to the realisation that the electromagnetic spectrum consisted of more than just the visible spectrum (William Herschel, circa 1800). Herschel was trying to establish which colour of light carried the most energy…</a:t>
            </a:r>
          </a:p>
        </p:txBody>
      </p:sp>
      <p:pic>
        <p:nvPicPr>
          <p:cNvPr id="10242" name="Picture 2" descr="Behind the Lines: Herschel&amp;#39;s Discovery of Infra-Red">
            <a:extLst>
              <a:ext uri="{FF2B5EF4-FFF2-40B4-BE49-F238E27FC236}">
                <a16:creationId xmlns:a16="http://schemas.microsoft.com/office/drawing/2014/main" id="{D1ACB085-538B-40B9-BBEC-752F643B1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500" y="3567308"/>
            <a:ext cx="6336615" cy="204039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nfrared Waves | Science Mission Directorate">
            <a:extLst>
              <a:ext uri="{FF2B5EF4-FFF2-40B4-BE49-F238E27FC236}">
                <a16:creationId xmlns:a16="http://schemas.microsoft.com/office/drawing/2014/main" id="{5545885D-9E62-4AC6-B14A-F2623B250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648" y="3567308"/>
            <a:ext cx="3166771" cy="216355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7892154-8494-4606-BB7E-D3C3165E9D1F}"/>
              </a:ext>
            </a:extLst>
          </p:cNvPr>
          <p:cNvSpPr txBox="1">
            <a:spLocks/>
          </p:cNvSpPr>
          <p:nvPr/>
        </p:nvSpPr>
        <p:spPr>
          <a:xfrm>
            <a:off x="3827106" y="5897500"/>
            <a:ext cx="4971661" cy="829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t>This thermometer, meant as a control, turned out hotter than the thermometers exposed to visible light; it was measuring infrared!</a:t>
            </a:r>
          </a:p>
        </p:txBody>
      </p:sp>
      <p:cxnSp>
        <p:nvCxnSpPr>
          <p:cNvPr id="5" name="Straight Arrow Connector 4">
            <a:extLst>
              <a:ext uri="{FF2B5EF4-FFF2-40B4-BE49-F238E27FC236}">
                <a16:creationId xmlns:a16="http://schemas.microsoft.com/office/drawing/2014/main" id="{A39DBB5F-D585-4ABC-ACDC-5155EE347811}"/>
              </a:ext>
            </a:extLst>
          </p:cNvPr>
          <p:cNvCxnSpPr>
            <a:stCxn id="6" idx="1"/>
          </p:cNvCxnSpPr>
          <p:nvPr/>
        </p:nvCxnSpPr>
        <p:spPr>
          <a:xfrm flipH="1" flipV="1">
            <a:off x="3172408" y="5607698"/>
            <a:ext cx="654698" cy="704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06E2B8-9FB0-4B5D-9AC5-E630C890B877}"/>
              </a:ext>
            </a:extLst>
          </p:cNvPr>
          <p:cNvCxnSpPr>
            <a:stCxn id="6" idx="3"/>
          </p:cNvCxnSpPr>
          <p:nvPr/>
        </p:nvCxnSpPr>
        <p:spPr>
          <a:xfrm flipH="1" flipV="1">
            <a:off x="8696131" y="5299788"/>
            <a:ext cx="102636" cy="1012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2770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p:cNvPicPr>
            <a:picLocks noChangeAspect="1" noChangeArrowheads="1"/>
          </p:cNvPicPr>
          <p:nvPr/>
        </p:nvPicPr>
        <p:blipFill>
          <a:blip r:embed="rId3"/>
          <a:srcRect l="19882" t="9375" r="19882" b="7480"/>
          <a:stretch>
            <a:fillRect/>
          </a:stretch>
        </p:blipFill>
        <p:spPr bwMode="auto">
          <a:xfrm>
            <a:off x="2424114" y="434975"/>
            <a:ext cx="7272337" cy="627380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5"/>
          <p:cNvPicPr>
            <a:picLocks noChangeAspect="1" noChangeArrowheads="1"/>
          </p:cNvPicPr>
          <p:nvPr/>
        </p:nvPicPr>
        <p:blipFill>
          <a:blip r:embed="rId3"/>
          <a:srcRect l="24010" t="11250" r="16341" b="7480"/>
          <a:stretch>
            <a:fillRect/>
          </a:stretch>
        </p:blipFill>
        <p:spPr bwMode="auto">
          <a:xfrm>
            <a:off x="2711450" y="292100"/>
            <a:ext cx="7488238" cy="6376988"/>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p:cNvPicPr>
            <a:picLocks noChangeAspect="1" noChangeArrowheads="1"/>
          </p:cNvPicPr>
          <p:nvPr/>
        </p:nvPicPr>
        <p:blipFill>
          <a:blip r:embed="rId3"/>
          <a:srcRect l="19882" t="9375" r="19882" b="7480"/>
          <a:stretch>
            <a:fillRect/>
          </a:stretch>
        </p:blipFill>
        <p:spPr bwMode="auto">
          <a:xfrm>
            <a:off x="2424114" y="434975"/>
            <a:ext cx="7272337" cy="6273800"/>
          </a:xfrm>
          <a:prstGeom prst="rect">
            <a:avLst/>
          </a:prstGeom>
          <a:noFill/>
          <a:ln w="9525">
            <a:noFill/>
            <a:miter lim="800000"/>
            <a:headEnd/>
            <a:tailEnd/>
          </a:ln>
        </p:spPr>
      </p:pic>
      <p:pic>
        <p:nvPicPr>
          <p:cNvPr id="72708" name="Picture 4"/>
          <p:cNvPicPr>
            <a:picLocks noChangeAspect="1" noChangeArrowheads="1"/>
          </p:cNvPicPr>
          <p:nvPr/>
        </p:nvPicPr>
        <p:blipFill>
          <a:blip r:embed="rId4"/>
          <a:srcRect l="18112" t="15042" r="23424" b="75520"/>
          <a:stretch>
            <a:fillRect/>
          </a:stretch>
        </p:blipFill>
        <p:spPr bwMode="auto">
          <a:xfrm>
            <a:off x="2784476" y="981076"/>
            <a:ext cx="6696075" cy="676275"/>
          </a:xfrm>
          <a:prstGeom prst="rect">
            <a:avLst/>
          </a:prstGeom>
          <a:noFill/>
          <a:ln w="9525">
            <a:solidFill>
              <a:srgbClr val="FF0000"/>
            </a:solidFill>
            <a:miter lim="800000"/>
            <a:headEnd/>
            <a:tailEnd/>
          </a:ln>
        </p:spPr>
      </p:pic>
      <p:pic>
        <p:nvPicPr>
          <p:cNvPr id="72709" name="Picture 5"/>
          <p:cNvPicPr>
            <a:picLocks noChangeAspect="1" noChangeArrowheads="1"/>
          </p:cNvPicPr>
          <p:nvPr/>
        </p:nvPicPr>
        <p:blipFill>
          <a:blip r:embed="rId4"/>
          <a:srcRect l="18112" t="25438" r="47630" b="67958"/>
          <a:stretch>
            <a:fillRect/>
          </a:stretch>
        </p:blipFill>
        <p:spPr bwMode="auto">
          <a:xfrm>
            <a:off x="3432176" y="2565400"/>
            <a:ext cx="4176713" cy="503238"/>
          </a:xfrm>
          <a:prstGeom prst="rect">
            <a:avLst/>
          </a:prstGeom>
          <a:noFill/>
          <a:ln w="9525">
            <a:solidFill>
              <a:srgbClr val="FF0000"/>
            </a:solidFill>
            <a:miter lim="800000"/>
            <a:headEnd/>
            <a:tailEnd/>
          </a:ln>
        </p:spPr>
      </p:pic>
      <p:pic>
        <p:nvPicPr>
          <p:cNvPr id="72710" name="Picture 6"/>
          <p:cNvPicPr>
            <a:picLocks noChangeAspect="1" noChangeArrowheads="1"/>
          </p:cNvPicPr>
          <p:nvPr/>
        </p:nvPicPr>
        <p:blipFill>
          <a:blip r:embed="rId4"/>
          <a:srcRect l="18112" t="33002" r="12500" b="45267"/>
          <a:stretch>
            <a:fillRect/>
          </a:stretch>
        </p:blipFill>
        <p:spPr bwMode="auto">
          <a:xfrm>
            <a:off x="2566988" y="4508500"/>
            <a:ext cx="7054850" cy="1379538"/>
          </a:xfrm>
          <a:prstGeom prst="rect">
            <a:avLst/>
          </a:prstGeom>
          <a:noFill/>
          <a:ln w="9525">
            <a:solidFill>
              <a:srgbClr val="FF0000"/>
            </a:solid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p:cNvPicPr>
            <a:picLocks noChangeAspect="1" noChangeArrowheads="1"/>
          </p:cNvPicPr>
          <p:nvPr/>
        </p:nvPicPr>
        <p:blipFill>
          <a:blip r:embed="rId3"/>
          <a:srcRect l="24010" t="11250" r="16341" b="7480"/>
          <a:stretch>
            <a:fillRect/>
          </a:stretch>
        </p:blipFill>
        <p:spPr bwMode="auto">
          <a:xfrm>
            <a:off x="2711450" y="292100"/>
            <a:ext cx="7488238" cy="6376988"/>
          </a:xfrm>
          <a:prstGeom prst="rect">
            <a:avLst/>
          </a:prstGeom>
          <a:noFill/>
          <a:ln w="9525">
            <a:noFill/>
            <a:miter lim="800000"/>
            <a:headEnd/>
            <a:tailEnd/>
          </a:ln>
        </p:spPr>
      </p:pic>
      <p:pic>
        <p:nvPicPr>
          <p:cNvPr id="74755" name="Picture 3"/>
          <p:cNvPicPr>
            <a:picLocks noChangeAspect="1" noChangeArrowheads="1"/>
          </p:cNvPicPr>
          <p:nvPr/>
        </p:nvPicPr>
        <p:blipFill>
          <a:blip r:embed="rId4"/>
          <a:srcRect l="18112" t="55670" r="11003" b="28265"/>
          <a:stretch>
            <a:fillRect/>
          </a:stretch>
        </p:blipFill>
        <p:spPr bwMode="auto">
          <a:xfrm>
            <a:off x="2782889" y="2060575"/>
            <a:ext cx="6696075" cy="947738"/>
          </a:xfrm>
          <a:prstGeom prst="rect">
            <a:avLst/>
          </a:prstGeom>
          <a:noFill/>
          <a:ln w="9525">
            <a:solidFill>
              <a:srgbClr val="FF0000"/>
            </a:solidFill>
            <a:miter lim="800000"/>
            <a:headEnd/>
            <a:tailEnd/>
          </a:ln>
        </p:spPr>
      </p:pic>
      <p:pic>
        <p:nvPicPr>
          <p:cNvPr id="74756" name="Picture 4"/>
          <p:cNvPicPr>
            <a:picLocks noChangeAspect="1" noChangeArrowheads="1"/>
          </p:cNvPicPr>
          <p:nvPr/>
        </p:nvPicPr>
        <p:blipFill>
          <a:blip r:embed="rId4"/>
          <a:srcRect l="18112" t="70796" r="38763" b="8409"/>
          <a:stretch>
            <a:fillRect/>
          </a:stretch>
        </p:blipFill>
        <p:spPr bwMode="auto">
          <a:xfrm>
            <a:off x="3503613" y="4221164"/>
            <a:ext cx="5257800" cy="1584325"/>
          </a:xfrm>
          <a:prstGeom prst="rect">
            <a:avLst/>
          </a:prstGeom>
          <a:noFill/>
          <a:ln w="9525">
            <a:solidFill>
              <a:srgbClr val="FF0000"/>
            </a:solid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3"/>
          <p:cNvPicPr>
            <a:picLocks noChangeAspect="1" noChangeArrowheads="1"/>
          </p:cNvPicPr>
          <p:nvPr/>
        </p:nvPicPr>
        <p:blipFill>
          <a:blip r:embed="rId3"/>
          <a:srcRect l="21054" t="25438" r="22240" b="7480"/>
          <a:stretch>
            <a:fillRect/>
          </a:stretch>
        </p:blipFill>
        <p:spPr bwMode="auto">
          <a:xfrm>
            <a:off x="2208213" y="549275"/>
            <a:ext cx="7885112" cy="5830888"/>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2"/>
          <p:cNvPicPr>
            <a:picLocks noChangeAspect="1" noChangeArrowheads="1"/>
          </p:cNvPicPr>
          <p:nvPr/>
        </p:nvPicPr>
        <p:blipFill>
          <a:blip r:embed="rId3"/>
          <a:srcRect l="22238" t="10312" r="22240" b="47166"/>
          <a:stretch>
            <a:fillRect/>
          </a:stretch>
        </p:blipFill>
        <p:spPr bwMode="auto">
          <a:xfrm>
            <a:off x="1703389" y="1052514"/>
            <a:ext cx="8389937" cy="4016375"/>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2"/>
          <p:cNvPicPr>
            <a:picLocks noChangeAspect="1" noChangeArrowheads="1"/>
          </p:cNvPicPr>
          <p:nvPr/>
        </p:nvPicPr>
        <p:blipFill>
          <a:blip r:embed="rId3"/>
          <a:srcRect l="19284" t="10312" r="9843" b="9375"/>
          <a:stretch>
            <a:fillRect/>
          </a:stretch>
        </p:blipFill>
        <p:spPr bwMode="auto">
          <a:xfrm>
            <a:off x="1847851" y="260351"/>
            <a:ext cx="8640763" cy="6119813"/>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p:cNvPicPr>
            <a:picLocks noChangeAspect="1" noChangeArrowheads="1"/>
          </p:cNvPicPr>
          <p:nvPr/>
        </p:nvPicPr>
        <p:blipFill>
          <a:blip r:embed="rId3"/>
          <a:srcRect l="21054" t="25438" r="22240" b="7480"/>
          <a:stretch>
            <a:fillRect/>
          </a:stretch>
        </p:blipFill>
        <p:spPr bwMode="auto">
          <a:xfrm>
            <a:off x="2208213" y="549275"/>
            <a:ext cx="7885112" cy="5830888"/>
          </a:xfrm>
          <a:prstGeom prst="rect">
            <a:avLst/>
          </a:prstGeom>
          <a:noFill/>
          <a:ln w="9525">
            <a:noFill/>
            <a:miter lim="800000"/>
            <a:headEnd/>
            <a:tailEnd/>
          </a:ln>
        </p:spPr>
      </p:pic>
      <p:pic>
        <p:nvPicPr>
          <p:cNvPr id="81926" name="Picture 6"/>
          <p:cNvPicPr>
            <a:picLocks noChangeAspect="1" noChangeArrowheads="1"/>
          </p:cNvPicPr>
          <p:nvPr/>
        </p:nvPicPr>
        <p:blipFill>
          <a:blip r:embed="rId4"/>
          <a:srcRect l="12500" t="18813" r="27852" b="72687"/>
          <a:stretch>
            <a:fillRect/>
          </a:stretch>
        </p:blipFill>
        <p:spPr bwMode="auto">
          <a:xfrm>
            <a:off x="2711450" y="5516563"/>
            <a:ext cx="7272338" cy="647700"/>
          </a:xfrm>
          <a:prstGeom prst="rect">
            <a:avLst/>
          </a:prstGeom>
          <a:noFill/>
          <a:ln w="9525">
            <a:solidFill>
              <a:srgbClr val="FF0000"/>
            </a:solid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5"/>
          <p:cNvPicPr>
            <a:picLocks noChangeAspect="1" noChangeArrowheads="1"/>
          </p:cNvPicPr>
          <p:nvPr/>
        </p:nvPicPr>
        <p:blipFill>
          <a:blip r:embed="rId3"/>
          <a:srcRect l="22238" t="10312" r="22240" b="47166"/>
          <a:stretch>
            <a:fillRect/>
          </a:stretch>
        </p:blipFill>
        <p:spPr bwMode="auto">
          <a:xfrm>
            <a:off x="1703389" y="1052514"/>
            <a:ext cx="8389937" cy="4016375"/>
          </a:xfrm>
          <a:prstGeom prst="rect">
            <a:avLst/>
          </a:prstGeom>
          <a:noFill/>
          <a:ln w="9525">
            <a:noFill/>
            <a:miter lim="800000"/>
            <a:headEnd/>
            <a:tailEnd/>
          </a:ln>
        </p:spPr>
      </p:pic>
      <p:pic>
        <p:nvPicPr>
          <p:cNvPr id="78854" name="Picture 6"/>
          <p:cNvPicPr>
            <a:picLocks noChangeAspect="1" noChangeArrowheads="1"/>
          </p:cNvPicPr>
          <p:nvPr/>
        </p:nvPicPr>
        <p:blipFill>
          <a:blip r:embed="rId4"/>
          <a:srcRect l="12500" t="28271" r="28438" b="61331"/>
          <a:stretch>
            <a:fillRect/>
          </a:stretch>
        </p:blipFill>
        <p:spPr bwMode="auto">
          <a:xfrm>
            <a:off x="2782888" y="2276476"/>
            <a:ext cx="7200900" cy="792163"/>
          </a:xfrm>
          <a:prstGeom prst="rect">
            <a:avLst/>
          </a:prstGeom>
          <a:noFill/>
          <a:ln w="9525">
            <a:solidFill>
              <a:srgbClr val="FF0000"/>
            </a:solidFill>
            <a:miter lim="800000"/>
            <a:headEnd/>
            <a:tailEnd/>
          </a:ln>
        </p:spPr>
      </p:pic>
      <p:pic>
        <p:nvPicPr>
          <p:cNvPr id="78855" name="Picture 7"/>
          <p:cNvPicPr>
            <a:picLocks noChangeAspect="1" noChangeArrowheads="1"/>
          </p:cNvPicPr>
          <p:nvPr/>
        </p:nvPicPr>
        <p:blipFill>
          <a:blip r:embed="rId4"/>
          <a:srcRect l="12500" t="38669" r="28438" b="50934"/>
          <a:stretch>
            <a:fillRect/>
          </a:stretch>
        </p:blipFill>
        <p:spPr bwMode="auto">
          <a:xfrm>
            <a:off x="2782888" y="3860801"/>
            <a:ext cx="7200900" cy="792163"/>
          </a:xfrm>
          <a:prstGeom prst="rect">
            <a:avLst/>
          </a:prstGeom>
          <a:noFill/>
          <a:ln w="9525">
            <a:solidFill>
              <a:srgbClr val="FF0000"/>
            </a:solid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4"/>
          <p:cNvPicPr>
            <a:picLocks noChangeAspect="1" noChangeArrowheads="1"/>
          </p:cNvPicPr>
          <p:nvPr/>
        </p:nvPicPr>
        <p:blipFill>
          <a:blip r:embed="rId3"/>
          <a:srcRect l="19284" t="10312" r="9843" b="9375"/>
          <a:stretch>
            <a:fillRect/>
          </a:stretch>
        </p:blipFill>
        <p:spPr bwMode="auto">
          <a:xfrm>
            <a:off x="1847851" y="260351"/>
            <a:ext cx="8640763" cy="6119813"/>
          </a:xfrm>
          <a:prstGeom prst="rect">
            <a:avLst/>
          </a:prstGeom>
          <a:noFill/>
          <a:ln w="9525">
            <a:noFill/>
            <a:miter lim="800000"/>
            <a:headEnd/>
            <a:tailEnd/>
          </a:ln>
        </p:spPr>
      </p:pic>
      <p:pic>
        <p:nvPicPr>
          <p:cNvPr id="83973" name="Picture 5"/>
          <p:cNvPicPr>
            <a:picLocks noChangeAspect="1" noChangeArrowheads="1"/>
          </p:cNvPicPr>
          <p:nvPr/>
        </p:nvPicPr>
        <p:blipFill>
          <a:blip r:embed="rId4"/>
          <a:srcRect l="12500" t="63235" r="28438" b="11238"/>
          <a:stretch>
            <a:fillRect/>
          </a:stretch>
        </p:blipFill>
        <p:spPr bwMode="auto">
          <a:xfrm>
            <a:off x="2351088" y="3068639"/>
            <a:ext cx="7200900" cy="1944687"/>
          </a:xfrm>
          <a:prstGeom prst="rect">
            <a:avLst/>
          </a:prstGeom>
          <a:noFill/>
          <a:ln w="9525">
            <a:solidFill>
              <a:srgbClr val="FF0000"/>
            </a:solidFill>
            <a:miter lim="800000"/>
            <a:headEnd/>
            <a:tailEnd/>
          </a:ln>
        </p:spPr>
      </p:pic>
      <p:pic>
        <p:nvPicPr>
          <p:cNvPr id="83974" name="Picture 6"/>
          <p:cNvPicPr>
            <a:picLocks noChangeAspect="1" noChangeArrowheads="1"/>
          </p:cNvPicPr>
          <p:nvPr/>
        </p:nvPicPr>
        <p:blipFill>
          <a:blip r:embed="rId4"/>
          <a:srcRect l="12500" t="55438" r="41385" b="38078"/>
          <a:stretch>
            <a:fillRect/>
          </a:stretch>
        </p:blipFill>
        <p:spPr bwMode="auto">
          <a:xfrm>
            <a:off x="2566989" y="1052513"/>
            <a:ext cx="4105275" cy="360362"/>
          </a:xfrm>
          <a:prstGeom prst="rect">
            <a:avLst/>
          </a:prstGeom>
          <a:noFill/>
          <a:ln w="9525">
            <a:solidFill>
              <a:srgbClr val="FF0000"/>
            </a:solid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DIFFRACTION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648342"/>
            <a:ext cx="10515600" cy="4351338"/>
          </a:xfrm>
        </p:spPr>
        <p:txBody>
          <a:bodyPr/>
          <a:lstStyle/>
          <a:p>
            <a:r>
              <a:rPr lang="en-AU" dirty="0"/>
              <a:t>When a wave passes through a narrow opening, it bends. This bending is significant when the size of the opening/obstacle/aperture is similar in size to the wavelength (or smaller).</a:t>
            </a:r>
          </a:p>
          <a:p>
            <a:pPr marL="0" indent="0">
              <a:buNone/>
            </a:pPr>
            <a:r>
              <a:rPr lang="en-AU" dirty="0"/>
              <a:t>   *Similar in size = typically within an order of magnitude (x10).</a:t>
            </a:r>
          </a:p>
        </p:txBody>
      </p:sp>
      <p:pic>
        <p:nvPicPr>
          <p:cNvPr id="5" name="Picture 4">
            <a:extLst>
              <a:ext uri="{FF2B5EF4-FFF2-40B4-BE49-F238E27FC236}">
                <a16:creationId xmlns:a16="http://schemas.microsoft.com/office/drawing/2014/main" id="{FB3183E9-6D4D-47EB-A601-CC052FE0C0F3}"/>
              </a:ext>
            </a:extLst>
          </p:cNvPr>
          <p:cNvPicPr>
            <a:picLocks noChangeAspect="1"/>
          </p:cNvPicPr>
          <p:nvPr/>
        </p:nvPicPr>
        <p:blipFill>
          <a:blip r:embed="rId2"/>
          <a:stretch>
            <a:fillRect/>
          </a:stretch>
        </p:blipFill>
        <p:spPr>
          <a:xfrm>
            <a:off x="901711" y="3484982"/>
            <a:ext cx="4752638" cy="3187064"/>
          </a:xfrm>
          <a:prstGeom prst="rect">
            <a:avLst/>
          </a:prstGeom>
        </p:spPr>
      </p:pic>
      <p:pic>
        <p:nvPicPr>
          <p:cNvPr id="7" name="Picture 6">
            <a:extLst>
              <a:ext uri="{FF2B5EF4-FFF2-40B4-BE49-F238E27FC236}">
                <a16:creationId xmlns:a16="http://schemas.microsoft.com/office/drawing/2014/main" id="{EC29AD07-57D0-4AD1-A1C8-24B7F6F3BAA3}"/>
              </a:ext>
            </a:extLst>
          </p:cNvPr>
          <p:cNvPicPr>
            <a:picLocks noChangeAspect="1"/>
          </p:cNvPicPr>
          <p:nvPr/>
        </p:nvPicPr>
        <p:blipFill>
          <a:blip r:embed="rId3"/>
          <a:stretch>
            <a:fillRect/>
          </a:stretch>
        </p:blipFill>
        <p:spPr>
          <a:xfrm>
            <a:off x="5714220" y="3484982"/>
            <a:ext cx="5647742" cy="3126761"/>
          </a:xfrm>
          <a:prstGeom prst="rect">
            <a:avLst/>
          </a:prstGeom>
        </p:spPr>
      </p:pic>
    </p:spTree>
    <p:extLst>
      <p:ext uri="{BB962C8B-B14F-4D97-AF65-F5344CB8AC3E}">
        <p14:creationId xmlns:p14="http://schemas.microsoft.com/office/powerpoint/2010/main" val="207708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DIFFRACTION</a:t>
            </a:r>
          </a:p>
        </p:txBody>
      </p:sp>
      <p:pic>
        <p:nvPicPr>
          <p:cNvPr id="11266" name="Picture 2" descr="M7-S5: Diffraction of Light – Science Ready">
            <a:extLst>
              <a:ext uri="{FF2B5EF4-FFF2-40B4-BE49-F238E27FC236}">
                <a16:creationId xmlns:a16="http://schemas.microsoft.com/office/drawing/2014/main" id="{85DD7AC5-7FA8-4665-B589-FF8A7F974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291"/>
            <a:ext cx="12192000" cy="31210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1F902ED2-BF3A-4301-9BAF-22A26CA06ED2}"/>
              </a:ext>
            </a:extLst>
          </p:cNvPr>
          <p:cNvSpPr>
            <a:spLocks noGrp="1"/>
          </p:cNvSpPr>
          <p:nvPr>
            <p:ph idx="1"/>
          </p:nvPr>
        </p:nvSpPr>
        <p:spPr>
          <a:xfrm>
            <a:off x="838200" y="5010538"/>
            <a:ext cx="10515600" cy="989141"/>
          </a:xfrm>
        </p:spPr>
        <p:txBody>
          <a:bodyPr/>
          <a:lstStyle/>
          <a:p>
            <a:r>
              <a:rPr lang="en-AU" dirty="0"/>
              <a:t>Diffraction is useful for explaining why sound can travel around corners (but not light – why not?).</a:t>
            </a:r>
          </a:p>
        </p:txBody>
      </p:sp>
      <p:pic>
        <p:nvPicPr>
          <p:cNvPr id="8" name="Picture 5" descr="https://upload.wikimedia.org/wikipedia/commons/b/b8/Wavelength%3Dslitwidth.gif">
            <a:extLst>
              <a:ext uri="{FF2B5EF4-FFF2-40B4-BE49-F238E27FC236}">
                <a16:creationId xmlns:a16="http://schemas.microsoft.com/office/drawing/2014/main" id="{F363F794-04C5-4216-8BDD-81F95FE139B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43026" y="607624"/>
            <a:ext cx="1705947" cy="17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https://upload.wikimedia.org/wikipedia/commons/b/b8/Wavelength%3Dslitwidth.gif">
            <a:extLst>
              <a:ext uri="{FF2B5EF4-FFF2-40B4-BE49-F238E27FC236}">
                <a16:creationId xmlns:a16="http://schemas.microsoft.com/office/drawing/2014/main" id="{982A7CEE-308B-4614-A01A-8174F03D095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73547" y="624794"/>
            <a:ext cx="1732839" cy="173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Isosceles Triangle 9">
            <a:extLst>
              <a:ext uri="{FF2B5EF4-FFF2-40B4-BE49-F238E27FC236}">
                <a16:creationId xmlns:a16="http://schemas.microsoft.com/office/drawing/2014/main" id="{5E5331E9-6BB2-4A16-B5C5-85C3DE8307BF}"/>
              </a:ext>
            </a:extLst>
          </p:cNvPr>
          <p:cNvSpPr/>
          <p:nvPr/>
        </p:nvSpPr>
        <p:spPr>
          <a:xfrm rot="5400000">
            <a:off x="10235905" y="1239987"/>
            <a:ext cx="174629" cy="4713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11" name="Oval 10">
            <a:extLst>
              <a:ext uri="{FF2B5EF4-FFF2-40B4-BE49-F238E27FC236}">
                <a16:creationId xmlns:a16="http://schemas.microsoft.com/office/drawing/2014/main" id="{E053E0F4-3F0B-424C-97DB-E3C59AD233FD}"/>
              </a:ext>
            </a:extLst>
          </p:cNvPr>
          <p:cNvSpPr/>
          <p:nvPr/>
        </p:nvSpPr>
        <p:spPr>
          <a:xfrm>
            <a:off x="9944668" y="1388349"/>
            <a:ext cx="170972" cy="174627"/>
          </a:xfrm>
          <a:prstGeom prst="ellipse">
            <a:avLst/>
          </a:prstGeom>
          <a:solidFill>
            <a:srgbClr val="00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Tree>
    <p:extLst>
      <p:ext uri="{BB962C8B-B14F-4D97-AF65-F5344CB8AC3E}">
        <p14:creationId xmlns:p14="http://schemas.microsoft.com/office/powerpoint/2010/main" val="47624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DIFFRACTION (IN THE SEA)</a:t>
            </a:r>
          </a:p>
        </p:txBody>
      </p:sp>
      <p:pic>
        <p:nvPicPr>
          <p:cNvPr id="4" name="Picture 3">
            <a:extLst>
              <a:ext uri="{FF2B5EF4-FFF2-40B4-BE49-F238E27FC236}">
                <a16:creationId xmlns:a16="http://schemas.microsoft.com/office/drawing/2014/main" id="{A8DC99E2-6527-451D-84B8-87E6FCB42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690688"/>
            <a:ext cx="65532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177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D39D45-4CB2-47C9-B8A1-4CCCAD1CA792}"/>
              </a:ext>
            </a:extLst>
          </p:cNvPr>
          <p:cNvPicPr>
            <a:picLocks noChangeAspect="1"/>
          </p:cNvPicPr>
          <p:nvPr/>
        </p:nvPicPr>
        <p:blipFill>
          <a:blip r:embed="rId3"/>
          <a:stretch>
            <a:fillRect/>
          </a:stretch>
        </p:blipFill>
        <p:spPr>
          <a:xfrm>
            <a:off x="4927974" y="0"/>
            <a:ext cx="7131988" cy="6858000"/>
          </a:xfrm>
          <a:prstGeom prst="rect">
            <a:avLst/>
          </a:prstGeom>
        </p:spPr>
      </p:pic>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DIFFRACTION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5012094" cy="4351338"/>
          </a:xfrm>
        </p:spPr>
        <p:txBody>
          <a:bodyPr/>
          <a:lstStyle/>
          <a:p>
            <a:r>
              <a:rPr lang="en-AU" dirty="0"/>
              <a:t>Diffraction patterns: the wavefronts passing through the gap interfere with themselves, creating patterns of constructive and destructive interference (more on this later).</a:t>
            </a:r>
          </a:p>
        </p:txBody>
      </p:sp>
    </p:spTree>
    <p:extLst>
      <p:ext uri="{BB962C8B-B14F-4D97-AF65-F5344CB8AC3E}">
        <p14:creationId xmlns:p14="http://schemas.microsoft.com/office/powerpoint/2010/main" val="4291715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POLARISATION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199" y="1825624"/>
            <a:ext cx="5814527" cy="4575175"/>
          </a:xfrm>
        </p:spPr>
        <p:txBody>
          <a:bodyPr>
            <a:normAutofit/>
          </a:bodyPr>
          <a:lstStyle/>
          <a:p>
            <a:r>
              <a:rPr lang="en-AU" dirty="0"/>
              <a:t>Polarisation is one of the most convincing pieces of evidence for the wave theory of light.</a:t>
            </a:r>
          </a:p>
          <a:p>
            <a:r>
              <a:rPr lang="en-AU" dirty="0"/>
              <a:t>Polaroid filters only allow light to pass through in certain orientations. The result is that unpolarised light turns into polarised light.</a:t>
            </a:r>
          </a:p>
          <a:p>
            <a:r>
              <a:rPr lang="en-AU" dirty="0"/>
              <a:t>A wave can only pass through a filter if it has the correct orientation (or if a vector-component of the wave is in the correct orientation).</a:t>
            </a:r>
          </a:p>
        </p:txBody>
      </p:sp>
      <p:pic>
        <p:nvPicPr>
          <p:cNvPr id="5" name="Picture 4">
            <a:extLst>
              <a:ext uri="{FF2B5EF4-FFF2-40B4-BE49-F238E27FC236}">
                <a16:creationId xmlns:a16="http://schemas.microsoft.com/office/drawing/2014/main" id="{3BBC803C-5F92-4DE0-A17E-3CDFD5A816C9}"/>
              </a:ext>
            </a:extLst>
          </p:cNvPr>
          <p:cNvPicPr>
            <a:picLocks noChangeAspect="1"/>
          </p:cNvPicPr>
          <p:nvPr/>
        </p:nvPicPr>
        <p:blipFill>
          <a:blip r:embed="rId2"/>
          <a:stretch>
            <a:fillRect/>
          </a:stretch>
        </p:blipFill>
        <p:spPr>
          <a:xfrm>
            <a:off x="6652726" y="1027906"/>
            <a:ext cx="5413263" cy="5383763"/>
          </a:xfrm>
          <a:prstGeom prst="rect">
            <a:avLst/>
          </a:prstGeom>
        </p:spPr>
      </p:pic>
    </p:spTree>
    <p:extLst>
      <p:ext uri="{BB962C8B-B14F-4D97-AF65-F5344CB8AC3E}">
        <p14:creationId xmlns:p14="http://schemas.microsoft.com/office/powerpoint/2010/main" val="4044475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POLARISATION</a:t>
            </a:r>
          </a:p>
        </p:txBody>
      </p:sp>
      <p:pic>
        <p:nvPicPr>
          <p:cNvPr id="15362" name="Picture 2" descr="schoolphysics ::Welcome::">
            <a:extLst>
              <a:ext uri="{FF2B5EF4-FFF2-40B4-BE49-F238E27FC236}">
                <a16:creationId xmlns:a16="http://schemas.microsoft.com/office/drawing/2014/main" id="{396839AC-8A6E-4AE0-8EA8-8E437567C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295" y="1497693"/>
            <a:ext cx="5857875" cy="51911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829BB1B4-77DD-41D7-B5A4-A40F7CACC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229" y="1783312"/>
            <a:ext cx="3684571" cy="392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742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POLARISATION</a:t>
            </a:r>
          </a:p>
        </p:txBody>
      </p:sp>
      <p:pic>
        <p:nvPicPr>
          <p:cNvPr id="16386" name="Picture 2" descr="Malus Law - Statement, Experiments, Formula, Important Questions">
            <a:extLst>
              <a:ext uri="{FF2B5EF4-FFF2-40B4-BE49-F238E27FC236}">
                <a16:creationId xmlns:a16="http://schemas.microsoft.com/office/drawing/2014/main" id="{D57C271F-D34C-43D6-B66E-4A7D1E191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529" y="1362367"/>
            <a:ext cx="7143750" cy="27336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The Open Door Web Site : IB Physics : WAVES : POLARIZATION: MALUS&amp;#39; LAW">
            <a:extLst>
              <a:ext uri="{FF2B5EF4-FFF2-40B4-BE49-F238E27FC236}">
                <a16:creationId xmlns:a16="http://schemas.microsoft.com/office/drawing/2014/main" id="{DB623B4E-BED1-453A-9E3B-06ADCDCFF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4311650"/>
            <a:ext cx="7486650"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772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POLARISATION</a:t>
            </a:r>
          </a:p>
        </p:txBody>
      </p:sp>
      <p:pic>
        <p:nvPicPr>
          <p:cNvPr id="17412" name="Picture 4" descr="Malus&amp;#39; Law | Harvard Natural Sciences Lecture Demonstrations">
            <a:extLst>
              <a:ext uri="{FF2B5EF4-FFF2-40B4-BE49-F238E27FC236}">
                <a16:creationId xmlns:a16="http://schemas.microsoft.com/office/drawing/2014/main" id="{BB954AE7-6BF0-41B2-83C6-A76B06745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36" y="1690688"/>
            <a:ext cx="5522847" cy="4139101"/>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Polarization and Polarizers - YouTube">
            <a:extLst>
              <a:ext uri="{FF2B5EF4-FFF2-40B4-BE49-F238E27FC236}">
                <a16:creationId xmlns:a16="http://schemas.microsoft.com/office/drawing/2014/main" id="{D551EA3E-8C89-47CD-8FE6-3A7377385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320" y="1690688"/>
            <a:ext cx="5518801" cy="413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4337AB-13CD-41E7-924D-FACB789AB586}"/>
              </a:ext>
            </a:extLst>
          </p:cNvPr>
          <p:cNvPicPr>
            <a:picLocks noChangeAspect="1"/>
          </p:cNvPicPr>
          <p:nvPr/>
        </p:nvPicPr>
        <p:blipFill>
          <a:blip r:embed="rId2"/>
          <a:stretch>
            <a:fillRect/>
          </a:stretch>
        </p:blipFill>
        <p:spPr>
          <a:xfrm>
            <a:off x="-8878" y="0"/>
            <a:ext cx="12215674" cy="6858000"/>
          </a:xfrm>
          <a:prstGeom prst="rect">
            <a:avLst/>
          </a:prstGeom>
        </p:spPr>
      </p:pic>
    </p:spTree>
    <p:extLst>
      <p:ext uri="{BB962C8B-B14F-4D97-AF65-F5344CB8AC3E}">
        <p14:creationId xmlns:p14="http://schemas.microsoft.com/office/powerpoint/2010/main" val="4282265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POLARISATION</a:t>
            </a:r>
          </a:p>
        </p:txBody>
      </p:sp>
      <p:pic>
        <p:nvPicPr>
          <p:cNvPr id="18434" name="Picture 2" descr="Crossed Polarizers">
            <a:extLst>
              <a:ext uri="{FF2B5EF4-FFF2-40B4-BE49-F238E27FC236}">
                <a16:creationId xmlns:a16="http://schemas.microsoft.com/office/drawing/2014/main" id="{B620DFA9-D372-4567-9792-1E9AA21ED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110" y="1614255"/>
            <a:ext cx="6089780" cy="476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712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YOUNG’S DOUBLE-SLIT EXPERIMENT</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lnSpcReduction="10000"/>
          </a:bodyPr>
          <a:lstStyle/>
          <a:p>
            <a:r>
              <a:rPr lang="en-AU" dirty="0"/>
              <a:t>In 1801, Thomas Young devised a brilliant experiment to test the nature of light; the double-slit experiment. The experiment was predicted to have one of two different outcomes, dependant upon either a particle-model or a wave-model for light.</a:t>
            </a:r>
          </a:p>
          <a:p>
            <a:r>
              <a:rPr lang="en-AU" dirty="0"/>
              <a:t>A single, monochromatic (single-frequency) light-source is shone through an opaque partition with two uniform slits cut into it, and onto a screen.</a:t>
            </a:r>
          </a:p>
          <a:p>
            <a:r>
              <a:rPr lang="en-AU" dirty="0"/>
              <a:t>The particle-model predicts two big ‘patches’ of light on the screen, one in front of each slit.</a:t>
            </a:r>
          </a:p>
          <a:p>
            <a:r>
              <a:rPr lang="en-AU" dirty="0"/>
              <a:t>The wave-model predicts an alternating pattern of light and dark patches or lines; an interference pattern.</a:t>
            </a:r>
          </a:p>
        </p:txBody>
      </p:sp>
    </p:spTree>
    <p:extLst>
      <p:ext uri="{BB962C8B-B14F-4D97-AF65-F5344CB8AC3E}">
        <p14:creationId xmlns:p14="http://schemas.microsoft.com/office/powerpoint/2010/main" val="2405124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YOUNG’S DOUBLE-SLIT EXPERIMENT</a:t>
            </a:r>
          </a:p>
        </p:txBody>
      </p:sp>
      <p:pic>
        <p:nvPicPr>
          <p:cNvPr id="20482" name="Picture 2" descr="The mystery of particle-wave duality; why everyday objects don&amp;#39;t act like  waves - Scisco Media">
            <a:extLst>
              <a:ext uri="{FF2B5EF4-FFF2-40B4-BE49-F238E27FC236}">
                <a16:creationId xmlns:a16="http://schemas.microsoft.com/office/drawing/2014/main" id="{3575B4A1-83A8-4413-9C68-E96FDAB31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531" y="1946404"/>
            <a:ext cx="4757147" cy="29651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9A7ADE-1B04-4ED4-A11E-396C980BF97C}"/>
              </a:ext>
            </a:extLst>
          </p:cNvPr>
          <p:cNvPicPr>
            <a:picLocks noChangeAspect="1"/>
          </p:cNvPicPr>
          <p:nvPr/>
        </p:nvPicPr>
        <p:blipFill>
          <a:blip r:embed="rId3"/>
          <a:stretch>
            <a:fillRect/>
          </a:stretch>
        </p:blipFill>
        <p:spPr>
          <a:xfrm>
            <a:off x="838200" y="1946405"/>
            <a:ext cx="4757147" cy="2965190"/>
          </a:xfrm>
          <a:prstGeom prst="rect">
            <a:avLst/>
          </a:prstGeom>
        </p:spPr>
      </p:pic>
      <p:sp>
        <p:nvSpPr>
          <p:cNvPr id="9" name="Content Placeholder 2">
            <a:extLst>
              <a:ext uri="{FF2B5EF4-FFF2-40B4-BE49-F238E27FC236}">
                <a16:creationId xmlns:a16="http://schemas.microsoft.com/office/drawing/2014/main" id="{1B1D453C-7780-46B2-9E4C-B2DF534DD344}"/>
              </a:ext>
            </a:extLst>
          </p:cNvPr>
          <p:cNvSpPr>
            <a:spLocks noGrp="1"/>
          </p:cNvSpPr>
          <p:nvPr>
            <p:ph idx="1"/>
          </p:nvPr>
        </p:nvSpPr>
        <p:spPr>
          <a:xfrm>
            <a:off x="1306286" y="5085183"/>
            <a:ext cx="9795392" cy="1091779"/>
          </a:xfrm>
        </p:spPr>
        <p:txBody>
          <a:bodyPr>
            <a:normAutofit/>
          </a:bodyPr>
          <a:lstStyle/>
          <a:p>
            <a:pPr marL="0" indent="0">
              <a:buNone/>
            </a:pPr>
            <a:r>
              <a:rPr lang="en-AU" dirty="0"/>
              <a:t>Particle-Model Prediction                        Wave-Model Prediction</a:t>
            </a:r>
          </a:p>
        </p:txBody>
      </p:sp>
    </p:spTree>
    <p:extLst>
      <p:ext uri="{BB962C8B-B14F-4D97-AF65-F5344CB8AC3E}">
        <p14:creationId xmlns:p14="http://schemas.microsoft.com/office/powerpoint/2010/main" val="2019853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YOUNG’S DOUBLE-SLIT EXPERIMENT</a:t>
            </a:r>
          </a:p>
        </p:txBody>
      </p:sp>
      <p:sp>
        <p:nvSpPr>
          <p:cNvPr id="9" name="Content Placeholder 2">
            <a:extLst>
              <a:ext uri="{FF2B5EF4-FFF2-40B4-BE49-F238E27FC236}">
                <a16:creationId xmlns:a16="http://schemas.microsoft.com/office/drawing/2014/main" id="{1B1D453C-7780-46B2-9E4C-B2DF534DD344}"/>
              </a:ext>
            </a:extLst>
          </p:cNvPr>
          <p:cNvSpPr>
            <a:spLocks noGrp="1"/>
          </p:cNvSpPr>
          <p:nvPr>
            <p:ph idx="1"/>
          </p:nvPr>
        </p:nvSpPr>
        <p:spPr>
          <a:xfrm>
            <a:off x="1306286" y="5085183"/>
            <a:ext cx="9795392" cy="1091779"/>
          </a:xfrm>
        </p:spPr>
        <p:txBody>
          <a:bodyPr>
            <a:normAutofit/>
          </a:bodyPr>
          <a:lstStyle/>
          <a:p>
            <a:pPr marL="0" indent="0">
              <a:buNone/>
            </a:pPr>
            <a:r>
              <a:rPr lang="en-AU" dirty="0"/>
              <a:t>Particle-Model Prediction                        Wave-Model Prediction</a:t>
            </a:r>
          </a:p>
        </p:txBody>
      </p:sp>
      <p:pic>
        <p:nvPicPr>
          <p:cNvPr id="4" name="Picture 3">
            <a:extLst>
              <a:ext uri="{FF2B5EF4-FFF2-40B4-BE49-F238E27FC236}">
                <a16:creationId xmlns:a16="http://schemas.microsoft.com/office/drawing/2014/main" id="{F41C48C3-8F1C-45D6-93ED-4C1D72828293}"/>
              </a:ext>
            </a:extLst>
          </p:cNvPr>
          <p:cNvPicPr>
            <a:picLocks noChangeAspect="1"/>
          </p:cNvPicPr>
          <p:nvPr/>
        </p:nvPicPr>
        <p:blipFill>
          <a:blip r:embed="rId2"/>
          <a:stretch>
            <a:fillRect/>
          </a:stretch>
        </p:blipFill>
        <p:spPr>
          <a:xfrm>
            <a:off x="86211" y="1579983"/>
            <a:ext cx="11515725" cy="3505200"/>
          </a:xfrm>
          <a:prstGeom prst="rect">
            <a:avLst/>
          </a:prstGeom>
        </p:spPr>
      </p:pic>
    </p:spTree>
    <p:extLst>
      <p:ext uri="{BB962C8B-B14F-4D97-AF65-F5344CB8AC3E}">
        <p14:creationId xmlns:p14="http://schemas.microsoft.com/office/powerpoint/2010/main" val="3186107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YOUNG’S DOUBLE-SLIT EXPERIMENT</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So, which did he observe?</a:t>
            </a:r>
          </a:p>
          <a:p>
            <a:r>
              <a:rPr lang="en-AU" dirty="0"/>
              <a:t>Wave-Model solution!</a:t>
            </a:r>
          </a:p>
        </p:txBody>
      </p:sp>
      <p:pic>
        <p:nvPicPr>
          <p:cNvPr id="7" name="Picture 6">
            <a:extLst>
              <a:ext uri="{FF2B5EF4-FFF2-40B4-BE49-F238E27FC236}">
                <a16:creationId xmlns:a16="http://schemas.microsoft.com/office/drawing/2014/main" id="{08FD0E5B-2603-4FAB-AD1A-B646922BC334}"/>
              </a:ext>
            </a:extLst>
          </p:cNvPr>
          <p:cNvPicPr>
            <a:picLocks noChangeAspect="1"/>
          </p:cNvPicPr>
          <p:nvPr/>
        </p:nvPicPr>
        <p:blipFill>
          <a:blip r:embed="rId2"/>
          <a:stretch>
            <a:fillRect/>
          </a:stretch>
        </p:blipFill>
        <p:spPr>
          <a:xfrm>
            <a:off x="1279848" y="2784021"/>
            <a:ext cx="4523923" cy="3392942"/>
          </a:xfrm>
          <a:prstGeom prst="rect">
            <a:avLst/>
          </a:prstGeom>
        </p:spPr>
      </p:pic>
      <p:pic>
        <p:nvPicPr>
          <p:cNvPr id="8" name="Picture 7">
            <a:extLst>
              <a:ext uri="{FF2B5EF4-FFF2-40B4-BE49-F238E27FC236}">
                <a16:creationId xmlns:a16="http://schemas.microsoft.com/office/drawing/2014/main" id="{F50C504C-72D4-41BA-B4C3-D246875F139A}"/>
              </a:ext>
            </a:extLst>
          </p:cNvPr>
          <p:cNvPicPr>
            <a:picLocks noChangeAspect="1"/>
          </p:cNvPicPr>
          <p:nvPr/>
        </p:nvPicPr>
        <p:blipFill>
          <a:blip r:embed="rId3"/>
          <a:stretch>
            <a:fillRect/>
          </a:stretch>
        </p:blipFill>
        <p:spPr>
          <a:xfrm>
            <a:off x="6096000" y="2784021"/>
            <a:ext cx="4498219" cy="3392942"/>
          </a:xfrm>
          <a:prstGeom prst="rect">
            <a:avLst/>
          </a:prstGeom>
        </p:spPr>
      </p:pic>
    </p:spTree>
    <p:extLst>
      <p:ext uri="{BB962C8B-B14F-4D97-AF65-F5344CB8AC3E}">
        <p14:creationId xmlns:p14="http://schemas.microsoft.com/office/powerpoint/2010/main" val="18350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YOUNG’S DOUBLE-SLIT EXPERIMENT</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5758544" cy="4351338"/>
          </a:xfrm>
        </p:spPr>
        <p:txBody>
          <a:bodyPr>
            <a:normAutofit/>
          </a:bodyPr>
          <a:lstStyle/>
          <a:p>
            <a:r>
              <a:rPr lang="en-AU" dirty="0"/>
              <a:t>Why does this occur?</a:t>
            </a:r>
          </a:p>
          <a:p>
            <a:r>
              <a:rPr lang="en-AU" dirty="0"/>
              <a:t>Diffracted wavefronts from each slit overlap at various points in space; at some points they reinforce each other (constructive interference), whereas at other points they cancel each other out (destructive interference).</a:t>
            </a:r>
          </a:p>
          <a:p>
            <a:r>
              <a:rPr lang="en-AU" dirty="0"/>
              <a:t>This is called superposition.</a:t>
            </a:r>
          </a:p>
        </p:txBody>
      </p:sp>
      <p:pic>
        <p:nvPicPr>
          <p:cNvPr id="4" name="Picture 2" descr="https://theobservereffect.files.wordpress.com/2008/01/doubleslit1.jpg">
            <a:extLst>
              <a:ext uri="{FF2B5EF4-FFF2-40B4-BE49-F238E27FC236}">
                <a16:creationId xmlns:a16="http://schemas.microsoft.com/office/drawing/2014/main" id="{888EE995-9BD8-49A2-A30F-8E5448BE4843}"/>
              </a:ext>
            </a:extLst>
          </p:cNvPr>
          <p:cNvPicPr>
            <a:picLocks noChangeAspect="1" noChangeArrowheads="1"/>
          </p:cNvPicPr>
          <p:nvPr/>
        </p:nvPicPr>
        <p:blipFill>
          <a:blip r:embed="rId2" cstate="print"/>
          <a:srcRect/>
          <a:stretch>
            <a:fillRect/>
          </a:stretch>
        </p:blipFill>
        <p:spPr bwMode="auto">
          <a:xfrm>
            <a:off x="6596744" y="1563487"/>
            <a:ext cx="5209592" cy="3477755"/>
          </a:xfrm>
          <a:prstGeom prst="rect">
            <a:avLst/>
          </a:prstGeom>
          <a:noFill/>
        </p:spPr>
      </p:pic>
    </p:spTree>
    <p:extLst>
      <p:ext uri="{BB962C8B-B14F-4D97-AF65-F5344CB8AC3E}">
        <p14:creationId xmlns:p14="http://schemas.microsoft.com/office/powerpoint/2010/main" val="36901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SUPERPOSITION</a:t>
            </a:r>
          </a:p>
        </p:txBody>
      </p:sp>
      <p:pic>
        <p:nvPicPr>
          <p:cNvPr id="6" name="Picture 2" descr="http://www.math.cornell.edu/~numb3rs/jrajchgot/superposition.jpg">
            <a:extLst>
              <a:ext uri="{FF2B5EF4-FFF2-40B4-BE49-F238E27FC236}">
                <a16:creationId xmlns:a16="http://schemas.microsoft.com/office/drawing/2014/main" id="{212C72CC-7FDE-4B0D-ADF8-B3A825D332CF}"/>
              </a:ext>
            </a:extLst>
          </p:cNvPr>
          <p:cNvPicPr>
            <a:picLocks noChangeAspect="1" noChangeArrowheads="1"/>
          </p:cNvPicPr>
          <p:nvPr/>
        </p:nvPicPr>
        <p:blipFill>
          <a:blip r:embed="rId2" cstate="print"/>
          <a:srcRect/>
          <a:stretch>
            <a:fillRect/>
          </a:stretch>
        </p:blipFill>
        <p:spPr bwMode="auto">
          <a:xfrm>
            <a:off x="856212" y="1556793"/>
            <a:ext cx="6906857" cy="3171450"/>
          </a:xfrm>
          <a:prstGeom prst="rect">
            <a:avLst/>
          </a:prstGeom>
          <a:noFill/>
        </p:spPr>
      </p:pic>
      <p:sp>
        <p:nvSpPr>
          <p:cNvPr id="7" name="Content Placeholder 2">
            <a:extLst>
              <a:ext uri="{FF2B5EF4-FFF2-40B4-BE49-F238E27FC236}">
                <a16:creationId xmlns:a16="http://schemas.microsoft.com/office/drawing/2014/main" id="{61F52654-4E2F-4B96-BD30-7043CD4DAA1A}"/>
              </a:ext>
            </a:extLst>
          </p:cNvPr>
          <p:cNvSpPr>
            <a:spLocks noGrp="1"/>
          </p:cNvSpPr>
          <p:nvPr>
            <p:ph idx="1"/>
          </p:nvPr>
        </p:nvSpPr>
        <p:spPr>
          <a:xfrm>
            <a:off x="856212" y="5132040"/>
            <a:ext cx="4564874" cy="936104"/>
          </a:xfrm>
        </p:spPr>
        <p:txBody>
          <a:bodyPr>
            <a:normAutofit/>
          </a:bodyPr>
          <a:lstStyle/>
          <a:p>
            <a:pPr>
              <a:buNone/>
            </a:pPr>
            <a:r>
              <a:rPr lang="en-AU" sz="2000" dirty="0"/>
              <a:t>    Destructive                         Constructive</a:t>
            </a:r>
          </a:p>
          <a:p>
            <a:pPr>
              <a:buNone/>
            </a:pPr>
            <a:r>
              <a:rPr lang="en-AU" sz="2000" dirty="0"/>
              <a:t>   Interference                        Interference</a:t>
            </a:r>
          </a:p>
        </p:txBody>
      </p:sp>
      <p:sp>
        <p:nvSpPr>
          <p:cNvPr id="8" name="Right Brace 7">
            <a:extLst>
              <a:ext uri="{FF2B5EF4-FFF2-40B4-BE49-F238E27FC236}">
                <a16:creationId xmlns:a16="http://schemas.microsoft.com/office/drawing/2014/main" id="{C3F320F0-1D4A-4442-818F-26A8D2F0D1B3}"/>
              </a:ext>
            </a:extLst>
          </p:cNvPr>
          <p:cNvSpPr/>
          <p:nvPr/>
        </p:nvSpPr>
        <p:spPr>
          <a:xfrm rot="5400000">
            <a:off x="1556183" y="4045660"/>
            <a:ext cx="257200" cy="1351722"/>
          </a:xfrm>
          <a:prstGeom prst="righ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 name="Right Brace 8">
            <a:extLst>
              <a:ext uri="{FF2B5EF4-FFF2-40B4-BE49-F238E27FC236}">
                <a16:creationId xmlns:a16="http://schemas.microsoft.com/office/drawing/2014/main" id="{993EA33E-D408-4C04-8A9D-BF7B5555461F}"/>
              </a:ext>
            </a:extLst>
          </p:cNvPr>
          <p:cNvSpPr/>
          <p:nvPr/>
        </p:nvSpPr>
        <p:spPr>
          <a:xfrm rot="5400000">
            <a:off x="4472652" y="2735361"/>
            <a:ext cx="291696" cy="3937824"/>
          </a:xfrm>
          <a:prstGeom prst="rightBrace">
            <a:avLst>
              <a:gd name="adj1" fmla="val 8333"/>
              <a:gd name="adj2" fmla="val 54809"/>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pic>
        <p:nvPicPr>
          <p:cNvPr id="10" name="Picture 2" descr="https://figures.boundless.com/17170/large/figure-17-10-04a.jpe">
            <a:extLst>
              <a:ext uri="{FF2B5EF4-FFF2-40B4-BE49-F238E27FC236}">
                <a16:creationId xmlns:a16="http://schemas.microsoft.com/office/drawing/2014/main" id="{20111A76-1D34-40A2-AFB0-DA2F9FC51FB4}"/>
              </a:ext>
            </a:extLst>
          </p:cNvPr>
          <p:cNvPicPr>
            <a:picLocks noChangeAspect="1" noChangeArrowheads="1"/>
          </p:cNvPicPr>
          <p:nvPr/>
        </p:nvPicPr>
        <p:blipFill>
          <a:blip r:embed="rId3" cstate="print"/>
          <a:srcRect/>
          <a:stretch>
            <a:fillRect/>
          </a:stretch>
        </p:blipFill>
        <p:spPr bwMode="auto">
          <a:xfrm>
            <a:off x="7482582" y="1690688"/>
            <a:ext cx="3700496" cy="3404456"/>
          </a:xfrm>
          <a:prstGeom prst="rect">
            <a:avLst/>
          </a:prstGeom>
          <a:noFill/>
        </p:spPr>
      </p:pic>
    </p:spTree>
    <p:extLst>
      <p:ext uri="{BB962C8B-B14F-4D97-AF65-F5344CB8AC3E}">
        <p14:creationId xmlns:p14="http://schemas.microsoft.com/office/powerpoint/2010/main" val="1723003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SUPERPOSITION</a:t>
            </a:r>
          </a:p>
        </p:txBody>
      </p:sp>
      <p:pic>
        <p:nvPicPr>
          <p:cNvPr id="11" name="Picture 2" descr="two wave pulses traveling in opposite directions combine through simple addition as they pass through each other">
            <a:extLst>
              <a:ext uri="{FF2B5EF4-FFF2-40B4-BE49-F238E27FC236}">
                <a16:creationId xmlns:a16="http://schemas.microsoft.com/office/drawing/2014/main" id="{BA8258D7-68C3-4260-833F-999A8165246E}"/>
              </a:ext>
            </a:extLst>
          </p:cNvPr>
          <p:cNvPicPr>
            <a:picLocks noChangeAspect="1" noChangeArrowheads="1" noCrop="1"/>
          </p:cNvPicPr>
          <p:nvPr/>
        </p:nvPicPr>
        <p:blipFill>
          <a:blip r:embed="rId2" cstate="print"/>
          <a:srcRect/>
          <a:stretch>
            <a:fillRect/>
          </a:stretch>
        </p:blipFill>
        <p:spPr bwMode="auto">
          <a:xfrm>
            <a:off x="3048000" y="1576873"/>
            <a:ext cx="6096000" cy="4572000"/>
          </a:xfrm>
          <a:prstGeom prst="rect">
            <a:avLst/>
          </a:prstGeom>
          <a:noFill/>
        </p:spPr>
      </p:pic>
    </p:spTree>
    <p:extLst>
      <p:ext uri="{BB962C8B-B14F-4D97-AF65-F5344CB8AC3E}">
        <p14:creationId xmlns:p14="http://schemas.microsoft.com/office/powerpoint/2010/main" val="1072944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u="sng" dirty="0"/>
              <a:t>DOUBLE-SLIT EXPERIMENT</a:t>
            </a:r>
            <a:endParaRPr lang="en-AU" dirty="0"/>
          </a:p>
        </p:txBody>
      </p:sp>
      <p:pic>
        <p:nvPicPr>
          <p:cNvPr id="45058" name="Picture 2" descr="http://www.citycollegiate.com/young1.gif"/>
          <p:cNvPicPr>
            <a:picLocks noChangeAspect="1" noChangeArrowheads="1"/>
          </p:cNvPicPr>
          <p:nvPr/>
        </p:nvPicPr>
        <p:blipFill>
          <a:blip r:embed="rId3" cstate="print"/>
          <a:srcRect/>
          <a:stretch>
            <a:fillRect/>
          </a:stretch>
        </p:blipFill>
        <p:spPr bwMode="auto">
          <a:xfrm>
            <a:off x="2639616" y="1772816"/>
            <a:ext cx="6861936" cy="4032448"/>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citycollegiate.com/young1.gif"/>
          <p:cNvPicPr>
            <a:picLocks noChangeAspect="1" noChangeArrowheads="1"/>
          </p:cNvPicPr>
          <p:nvPr/>
        </p:nvPicPr>
        <p:blipFill>
          <a:blip r:embed="rId3" cstate="print"/>
          <a:srcRect/>
          <a:stretch>
            <a:fillRect/>
          </a:stretch>
        </p:blipFill>
        <p:spPr bwMode="auto">
          <a:xfrm>
            <a:off x="3647728" y="404664"/>
            <a:ext cx="4656314" cy="2736304"/>
          </a:xfrm>
          <a:prstGeom prst="rect">
            <a:avLst/>
          </a:prstGeom>
          <a:noFill/>
        </p:spPr>
      </p:pic>
      <p:sp>
        <p:nvSpPr>
          <p:cNvPr id="6" name="Content Placeholder 2"/>
          <p:cNvSpPr>
            <a:spLocks noGrp="1"/>
          </p:cNvSpPr>
          <p:nvPr>
            <p:ph idx="1"/>
          </p:nvPr>
        </p:nvSpPr>
        <p:spPr>
          <a:xfrm>
            <a:off x="1981200" y="3544418"/>
            <a:ext cx="8229600" cy="2836911"/>
          </a:xfrm>
        </p:spPr>
        <p:txBody>
          <a:bodyPr>
            <a:normAutofit lnSpcReduction="10000"/>
          </a:bodyPr>
          <a:lstStyle/>
          <a:p>
            <a:r>
              <a:rPr lang="en-AU" dirty="0"/>
              <a:t>S = path difference = r</a:t>
            </a:r>
            <a:r>
              <a:rPr lang="en-AU" baseline="-25000" dirty="0"/>
              <a:t>2</a:t>
            </a:r>
            <a:r>
              <a:rPr lang="en-AU" dirty="0"/>
              <a:t> – r</a:t>
            </a:r>
            <a:r>
              <a:rPr lang="en-AU" baseline="-25000" dirty="0"/>
              <a:t>1 </a:t>
            </a:r>
            <a:r>
              <a:rPr lang="en-AU" dirty="0"/>
              <a:t>(magnitude only).</a:t>
            </a:r>
          </a:p>
          <a:p>
            <a:r>
              <a:rPr lang="en-AU" dirty="0"/>
              <a:t>Path difference depends on the distance between the apertures: d.</a:t>
            </a:r>
          </a:p>
          <a:p>
            <a:r>
              <a:rPr lang="en-AU" dirty="0"/>
              <a:t>By constructing the right triangle ADB, we can derive the expression S = d sin </a:t>
            </a:r>
            <a:r>
              <a:rPr lang="el-GR" dirty="0"/>
              <a:t>θ</a:t>
            </a:r>
            <a:r>
              <a:rPr lang="en-AU" dirty="0"/>
              <a:t>, where </a:t>
            </a:r>
            <a:r>
              <a:rPr lang="el-GR" dirty="0"/>
              <a:t>θ</a:t>
            </a:r>
            <a:r>
              <a:rPr lang="en-AU" dirty="0"/>
              <a:t> is the ‘angular distance’ between point E (halfway between apertures) and point 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WAVE MODEL VS PARTICLE MODEL</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lstStyle/>
          <a:p>
            <a:r>
              <a:rPr lang="en-AU" dirty="0"/>
              <a:t>So, is light a particle or a wave?</a:t>
            </a:r>
          </a:p>
          <a:p>
            <a:r>
              <a:rPr lang="en-AU" dirty="0"/>
              <a:t>Sir Isaac Newton explained light in terms of particles that he called </a:t>
            </a:r>
            <a:r>
              <a:rPr lang="en-AU" i="1" dirty="0"/>
              <a:t>corpuscles</a:t>
            </a:r>
            <a:r>
              <a:rPr lang="en-AU" dirty="0"/>
              <a:t>, with each different colour of the spectrum representing a different type of particle.</a:t>
            </a:r>
          </a:p>
          <a:p>
            <a:r>
              <a:rPr lang="en-AU" dirty="0"/>
              <a:t>Christian Huygens proposed a model of light as a wave.</a:t>
            </a:r>
          </a:p>
          <a:p>
            <a:r>
              <a:rPr lang="en-AU" dirty="0"/>
              <a:t>Both models could adequately describe                                                          certain observable phenomena, such as                                       reflection:</a:t>
            </a:r>
          </a:p>
        </p:txBody>
      </p:sp>
      <p:pic>
        <p:nvPicPr>
          <p:cNvPr id="2050" name="Picture 2">
            <a:extLst>
              <a:ext uri="{FF2B5EF4-FFF2-40B4-BE49-F238E27FC236}">
                <a16:creationId xmlns:a16="http://schemas.microsoft.com/office/drawing/2014/main" id="{363D8F23-B03B-4FF6-8EE3-BB49CD586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2107" y="4104504"/>
            <a:ext cx="478155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20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citycollegiate.com/young1.gif"/>
          <p:cNvPicPr>
            <a:picLocks noChangeAspect="1" noChangeArrowheads="1"/>
          </p:cNvPicPr>
          <p:nvPr/>
        </p:nvPicPr>
        <p:blipFill>
          <a:blip r:embed="rId3" cstate="print"/>
          <a:srcRect/>
          <a:stretch>
            <a:fillRect/>
          </a:stretch>
        </p:blipFill>
        <p:spPr bwMode="auto">
          <a:xfrm>
            <a:off x="3647728" y="404664"/>
            <a:ext cx="4656314" cy="2736304"/>
          </a:xfrm>
          <a:prstGeom prst="rect">
            <a:avLst/>
          </a:prstGeom>
          <a:noFill/>
        </p:spPr>
      </p:pic>
      <p:sp>
        <p:nvSpPr>
          <p:cNvPr id="6" name="Content Placeholder 2"/>
          <p:cNvSpPr>
            <a:spLocks noGrp="1"/>
          </p:cNvSpPr>
          <p:nvPr>
            <p:ph idx="1"/>
          </p:nvPr>
        </p:nvSpPr>
        <p:spPr>
          <a:xfrm>
            <a:off x="1981200" y="3544418"/>
            <a:ext cx="8229600" cy="2836911"/>
          </a:xfrm>
        </p:spPr>
        <p:txBody>
          <a:bodyPr>
            <a:normAutofit/>
          </a:bodyPr>
          <a:lstStyle/>
          <a:p>
            <a:r>
              <a:rPr lang="en-AU" dirty="0"/>
              <a:t>By constructing the right triangle ADB, we can derive the expression S = d sin </a:t>
            </a:r>
            <a:r>
              <a:rPr lang="el-GR" dirty="0"/>
              <a:t>θ</a:t>
            </a:r>
            <a:r>
              <a:rPr lang="en-AU" dirty="0"/>
              <a:t>.</a:t>
            </a:r>
          </a:p>
          <a:p>
            <a:r>
              <a:rPr lang="en-AU" dirty="0"/>
              <a:t>Constructive interference will occur if the path difference is a whole-number of wavelengths: m</a:t>
            </a:r>
            <a:r>
              <a:rPr lang="el-GR" dirty="0"/>
              <a:t>λ</a:t>
            </a:r>
            <a:r>
              <a:rPr lang="en-AU" dirty="0"/>
              <a:t>. These will be the light spots.</a:t>
            </a:r>
          </a:p>
          <a:p>
            <a:pPr algn="ctr">
              <a:buNone/>
            </a:pPr>
            <a:r>
              <a:rPr lang="en-AU" dirty="0"/>
              <a:t>d sin </a:t>
            </a:r>
            <a:r>
              <a:rPr lang="el-GR" dirty="0"/>
              <a:t>θ</a:t>
            </a:r>
            <a:r>
              <a:rPr lang="en-AU" dirty="0"/>
              <a:t> = m</a:t>
            </a:r>
            <a:r>
              <a:rPr lang="el-GR" dirty="0"/>
              <a:t>λ</a:t>
            </a:r>
            <a:r>
              <a:rPr lang="en-AU" dirty="0"/>
              <a:t> , where ‘m’ is an integer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citycollegiate.com/young1.gif"/>
          <p:cNvPicPr>
            <a:picLocks noChangeAspect="1" noChangeArrowheads="1"/>
          </p:cNvPicPr>
          <p:nvPr/>
        </p:nvPicPr>
        <p:blipFill>
          <a:blip r:embed="rId3" cstate="print"/>
          <a:srcRect/>
          <a:stretch>
            <a:fillRect/>
          </a:stretch>
        </p:blipFill>
        <p:spPr bwMode="auto">
          <a:xfrm>
            <a:off x="3647728" y="404664"/>
            <a:ext cx="4656314" cy="2736304"/>
          </a:xfrm>
          <a:prstGeom prst="rect">
            <a:avLst/>
          </a:prstGeom>
          <a:noFill/>
        </p:spPr>
      </p:pic>
      <p:sp>
        <p:nvSpPr>
          <p:cNvPr id="6" name="Content Placeholder 2"/>
          <p:cNvSpPr>
            <a:spLocks noGrp="1"/>
          </p:cNvSpPr>
          <p:nvPr>
            <p:ph idx="1"/>
          </p:nvPr>
        </p:nvSpPr>
        <p:spPr>
          <a:xfrm>
            <a:off x="1981200" y="3544418"/>
            <a:ext cx="8229600" cy="2836911"/>
          </a:xfrm>
        </p:spPr>
        <p:txBody>
          <a:bodyPr>
            <a:normAutofit/>
          </a:bodyPr>
          <a:lstStyle/>
          <a:p>
            <a:r>
              <a:rPr lang="en-AU" dirty="0"/>
              <a:t>Destructive interference will occur if the path difference is </a:t>
            </a:r>
            <a:r>
              <a:rPr lang="en-AU" b="1" i="1" u="sng" dirty="0"/>
              <a:t>not</a:t>
            </a:r>
            <a:r>
              <a:rPr lang="en-AU" dirty="0"/>
              <a:t> a whole-number of wavelengths. The point where the waves exactly cancel out will be when they are one-half wavelength apart: (m+[1/2])</a:t>
            </a:r>
            <a:r>
              <a:rPr lang="el-GR" dirty="0"/>
              <a:t>λ</a:t>
            </a:r>
            <a:r>
              <a:rPr lang="en-AU" dirty="0"/>
              <a:t>. These will be the dark spots.</a:t>
            </a:r>
          </a:p>
          <a:p>
            <a:pPr algn="ctr">
              <a:buNone/>
            </a:pPr>
            <a:r>
              <a:rPr lang="en-AU" dirty="0"/>
              <a:t>d sin </a:t>
            </a:r>
            <a:r>
              <a:rPr lang="el-GR" dirty="0"/>
              <a:t>θ</a:t>
            </a:r>
            <a:r>
              <a:rPr lang="en-AU" dirty="0"/>
              <a:t> = (m+[1/2]) </a:t>
            </a:r>
            <a:r>
              <a:rPr lang="el-GR" dirty="0"/>
              <a:t>λ</a:t>
            </a:r>
            <a:r>
              <a:rPr lang="en-AU" dirty="0"/>
              <a:t> , where ‘m’ is an integer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u="sng" dirty="0"/>
              <a:t>DOUBLE-SLIT EXPERIMENT</a:t>
            </a:r>
            <a:endParaRPr lang="en-AU" dirty="0"/>
          </a:p>
        </p:txBody>
      </p:sp>
      <p:sp>
        <p:nvSpPr>
          <p:cNvPr id="57348" name="AutoShape 4" descr="http://cnx.org/resources/9a6763f0c0e01fce9b3a6d562fc994ffab410a90/Figure_28_03_06a.jpg"/>
          <p:cNvSpPr>
            <a:spLocks noChangeAspect="1" noChangeArrowheads="1"/>
          </p:cNvSpPr>
          <p:nvPr/>
        </p:nvSpPr>
        <p:spPr bwMode="auto">
          <a:xfrm>
            <a:off x="1587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AU" dirty="0"/>
          </a:p>
        </p:txBody>
      </p:sp>
      <p:sp>
        <p:nvSpPr>
          <p:cNvPr id="59394" name="AutoShape 2" descr="http://cnx.org/resources/9a6763f0c0e01fce9b3a6d562fc994ffab410a90/Figure_28_03_06a.jpg"/>
          <p:cNvSpPr>
            <a:spLocks noChangeAspect="1" noChangeArrowheads="1"/>
          </p:cNvSpPr>
          <p:nvPr/>
        </p:nvSpPr>
        <p:spPr bwMode="auto">
          <a:xfrm>
            <a:off x="1587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AU" dirty="0"/>
          </a:p>
        </p:txBody>
      </p:sp>
      <p:pic>
        <p:nvPicPr>
          <p:cNvPr id="59395" name="Picture 3"/>
          <p:cNvPicPr>
            <a:picLocks noChangeAspect="1" noChangeArrowheads="1"/>
          </p:cNvPicPr>
          <p:nvPr/>
        </p:nvPicPr>
        <p:blipFill>
          <a:blip r:embed="rId3" cstate="print"/>
          <a:srcRect/>
          <a:stretch>
            <a:fillRect/>
          </a:stretch>
        </p:blipFill>
        <p:spPr bwMode="auto">
          <a:xfrm>
            <a:off x="2423592" y="1556792"/>
            <a:ext cx="7278428" cy="433422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www.citycollegiate.com/young1.gif"/>
          <p:cNvPicPr>
            <a:picLocks noChangeAspect="1" noChangeArrowheads="1"/>
          </p:cNvPicPr>
          <p:nvPr/>
        </p:nvPicPr>
        <p:blipFill>
          <a:blip r:embed="rId3" cstate="print"/>
          <a:srcRect/>
          <a:stretch>
            <a:fillRect/>
          </a:stretch>
        </p:blipFill>
        <p:spPr bwMode="auto">
          <a:xfrm>
            <a:off x="3647728" y="404664"/>
            <a:ext cx="4656314" cy="2736304"/>
          </a:xfrm>
          <a:prstGeom prst="rect">
            <a:avLst/>
          </a:prstGeom>
          <a:noFill/>
        </p:spPr>
      </p:pic>
      <p:sp>
        <p:nvSpPr>
          <p:cNvPr id="6" name="Content Placeholder 2"/>
          <p:cNvSpPr>
            <a:spLocks noGrp="1"/>
          </p:cNvSpPr>
          <p:nvPr>
            <p:ph idx="1"/>
          </p:nvPr>
        </p:nvSpPr>
        <p:spPr>
          <a:xfrm>
            <a:off x="1981200" y="3544418"/>
            <a:ext cx="8229600" cy="2836911"/>
          </a:xfrm>
        </p:spPr>
        <p:txBody>
          <a:bodyPr>
            <a:normAutofit/>
          </a:bodyPr>
          <a:lstStyle/>
          <a:p>
            <a:pPr algn="ctr">
              <a:buNone/>
            </a:pPr>
            <a:r>
              <a:rPr lang="en-AU" dirty="0"/>
              <a:t>(Destructive): d sin </a:t>
            </a:r>
            <a:r>
              <a:rPr lang="el-GR" dirty="0"/>
              <a:t>θ</a:t>
            </a:r>
            <a:r>
              <a:rPr lang="en-AU" dirty="0"/>
              <a:t> = (m+[1/2]) </a:t>
            </a:r>
            <a:r>
              <a:rPr lang="el-GR" dirty="0"/>
              <a:t>λ</a:t>
            </a:r>
            <a:endParaRPr lang="en-AU" dirty="0"/>
          </a:p>
          <a:p>
            <a:pPr algn="ctr">
              <a:buNone/>
            </a:pPr>
            <a:r>
              <a:rPr lang="en-AU" dirty="0"/>
              <a:t>(Constructive): d sin </a:t>
            </a:r>
            <a:r>
              <a:rPr lang="el-GR" dirty="0"/>
              <a:t>θ</a:t>
            </a:r>
            <a:r>
              <a:rPr lang="en-AU" dirty="0"/>
              <a:t> = m</a:t>
            </a:r>
            <a:r>
              <a:rPr lang="el-GR" dirty="0"/>
              <a:t>λ</a:t>
            </a:r>
            <a:endParaRPr lang="en-AU" dirty="0"/>
          </a:p>
          <a:p>
            <a:pPr>
              <a:buNone/>
            </a:pPr>
            <a:r>
              <a:rPr lang="en-AU" dirty="0"/>
              <a:t>For small angles:</a:t>
            </a:r>
          </a:p>
          <a:p>
            <a:pPr algn="ctr">
              <a:buNone/>
            </a:pPr>
            <a:r>
              <a:rPr lang="en-AU" dirty="0"/>
              <a:t>sin </a:t>
            </a:r>
            <a:r>
              <a:rPr lang="el-GR" dirty="0"/>
              <a:t>θ</a:t>
            </a:r>
            <a:r>
              <a:rPr lang="en-AU" dirty="0"/>
              <a:t> ≈ tan </a:t>
            </a:r>
            <a:r>
              <a:rPr lang="el-GR" dirty="0"/>
              <a:t>θ</a:t>
            </a:r>
            <a:r>
              <a:rPr lang="en-AU" dirty="0"/>
              <a:t> = </a:t>
            </a:r>
            <a:r>
              <a:rPr lang="en-AU" u="sng" dirty="0"/>
              <a:t>opposite</a:t>
            </a:r>
            <a:r>
              <a:rPr lang="en-AU" dirty="0"/>
              <a:t>  = </a:t>
            </a:r>
            <a:r>
              <a:rPr lang="en-AU" u="sng" dirty="0"/>
              <a:t>y</a:t>
            </a:r>
            <a:endParaRPr lang="en-AU" dirty="0"/>
          </a:p>
          <a:p>
            <a:pPr algn="ctr">
              <a:buNone/>
            </a:pPr>
            <a:r>
              <a:rPr lang="en-AU" dirty="0"/>
              <a:t>                          adjacent     L</a:t>
            </a:r>
          </a:p>
          <a:p>
            <a:pPr algn="ctr">
              <a:buNone/>
            </a:pPr>
            <a:endParaRPr lang="en-AU"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981200" y="260648"/>
            <a:ext cx="8229600" cy="6336704"/>
          </a:xfrm>
        </p:spPr>
        <p:txBody>
          <a:bodyPr>
            <a:normAutofit/>
          </a:bodyPr>
          <a:lstStyle/>
          <a:p>
            <a:pPr algn="ctr">
              <a:buNone/>
            </a:pPr>
            <a:r>
              <a:rPr lang="en-AU" dirty="0"/>
              <a:t>(Destructive): d sin </a:t>
            </a:r>
            <a:r>
              <a:rPr lang="el-GR" dirty="0"/>
              <a:t>θ</a:t>
            </a:r>
            <a:r>
              <a:rPr lang="en-AU" dirty="0"/>
              <a:t> = (m+[1/2]) </a:t>
            </a:r>
            <a:r>
              <a:rPr lang="el-GR" dirty="0"/>
              <a:t>λ</a:t>
            </a:r>
            <a:endParaRPr lang="en-AU" dirty="0"/>
          </a:p>
          <a:p>
            <a:pPr algn="ctr">
              <a:buNone/>
            </a:pPr>
            <a:r>
              <a:rPr lang="en-AU" dirty="0"/>
              <a:t>(Constructive): d sin </a:t>
            </a:r>
            <a:r>
              <a:rPr lang="el-GR" dirty="0"/>
              <a:t>θ</a:t>
            </a:r>
            <a:r>
              <a:rPr lang="en-AU" dirty="0"/>
              <a:t> = m</a:t>
            </a:r>
            <a:r>
              <a:rPr lang="el-GR" dirty="0"/>
              <a:t>λ</a:t>
            </a:r>
            <a:endParaRPr lang="en-AU" dirty="0"/>
          </a:p>
          <a:p>
            <a:pPr>
              <a:buNone/>
            </a:pPr>
            <a:r>
              <a:rPr lang="en-AU" dirty="0"/>
              <a:t>For small angles:</a:t>
            </a:r>
          </a:p>
          <a:p>
            <a:pPr algn="ctr">
              <a:buNone/>
            </a:pPr>
            <a:r>
              <a:rPr lang="en-AU" dirty="0"/>
              <a:t>sin </a:t>
            </a:r>
            <a:r>
              <a:rPr lang="el-GR" dirty="0"/>
              <a:t>θ</a:t>
            </a:r>
            <a:r>
              <a:rPr lang="en-AU" dirty="0"/>
              <a:t> ≈ tan </a:t>
            </a:r>
            <a:r>
              <a:rPr lang="el-GR" dirty="0"/>
              <a:t>θ</a:t>
            </a:r>
            <a:r>
              <a:rPr lang="en-AU" dirty="0"/>
              <a:t> = </a:t>
            </a:r>
            <a:r>
              <a:rPr lang="en-AU" u="sng" dirty="0"/>
              <a:t>opposite</a:t>
            </a:r>
            <a:r>
              <a:rPr lang="en-AU" dirty="0"/>
              <a:t>  = </a:t>
            </a:r>
            <a:r>
              <a:rPr lang="en-AU" u="sng" dirty="0"/>
              <a:t>y</a:t>
            </a:r>
            <a:endParaRPr lang="en-AU" dirty="0"/>
          </a:p>
          <a:p>
            <a:pPr algn="ctr">
              <a:buNone/>
            </a:pPr>
            <a:r>
              <a:rPr lang="en-AU" dirty="0"/>
              <a:t>                          adjacent     L</a:t>
            </a:r>
          </a:p>
          <a:p>
            <a:pPr>
              <a:buNone/>
            </a:pPr>
            <a:endParaRPr lang="en-AU" dirty="0"/>
          </a:p>
          <a:p>
            <a:pPr>
              <a:buNone/>
            </a:pPr>
            <a:r>
              <a:rPr lang="en-AU" dirty="0"/>
              <a:t>Therefore (sub. and solve for y):</a:t>
            </a:r>
          </a:p>
          <a:p>
            <a:pPr>
              <a:buNone/>
            </a:pPr>
            <a:endParaRPr lang="en-AU" dirty="0"/>
          </a:p>
          <a:p>
            <a:pPr>
              <a:buNone/>
            </a:pPr>
            <a:r>
              <a:rPr lang="en-AU" dirty="0"/>
              <a:t>(Destructive): </a:t>
            </a:r>
            <a:r>
              <a:rPr lang="en-AU" u="sng" dirty="0"/>
              <a:t>d y </a:t>
            </a:r>
            <a:r>
              <a:rPr lang="en-AU" dirty="0"/>
              <a:t>= (m+[1/2]) </a:t>
            </a:r>
            <a:r>
              <a:rPr lang="el-GR" dirty="0"/>
              <a:t>λ</a:t>
            </a:r>
            <a:endParaRPr lang="en-AU" dirty="0"/>
          </a:p>
          <a:p>
            <a:pPr>
              <a:buNone/>
            </a:pPr>
            <a:r>
              <a:rPr lang="en-AU" dirty="0"/>
              <a:t>                           L</a:t>
            </a:r>
          </a:p>
          <a:p>
            <a:pPr>
              <a:buNone/>
            </a:pPr>
            <a:r>
              <a:rPr lang="en-AU" dirty="0"/>
              <a:t>(Constructive): </a:t>
            </a:r>
            <a:r>
              <a:rPr lang="en-AU" u="sng" dirty="0"/>
              <a:t>d y</a:t>
            </a:r>
            <a:r>
              <a:rPr lang="en-AU" dirty="0"/>
              <a:t>= m</a:t>
            </a:r>
            <a:r>
              <a:rPr lang="el-GR" dirty="0"/>
              <a:t>λ</a:t>
            </a:r>
            <a:endParaRPr lang="en-AU" dirty="0"/>
          </a:p>
          <a:p>
            <a:pPr>
              <a:buNone/>
            </a:pPr>
            <a:r>
              <a:rPr lang="en-AU" dirty="0"/>
              <a:t>                             L</a:t>
            </a:r>
          </a:p>
          <a:p>
            <a:pPr>
              <a:buNone/>
            </a:pPr>
            <a:endParaRPr lang="en-AU"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981200" y="260648"/>
            <a:ext cx="8229600" cy="6336704"/>
          </a:xfrm>
        </p:spPr>
        <p:txBody>
          <a:bodyPr>
            <a:normAutofit/>
          </a:bodyPr>
          <a:lstStyle/>
          <a:p>
            <a:pPr>
              <a:buNone/>
            </a:pPr>
            <a:r>
              <a:rPr lang="en-AU" dirty="0"/>
              <a:t>Therefore (sub. and solve for y):</a:t>
            </a:r>
          </a:p>
          <a:p>
            <a:pPr>
              <a:buNone/>
            </a:pPr>
            <a:endParaRPr lang="en-AU" dirty="0"/>
          </a:p>
          <a:p>
            <a:pPr>
              <a:buNone/>
            </a:pPr>
            <a:r>
              <a:rPr lang="en-AU" dirty="0"/>
              <a:t>(Destructive): </a:t>
            </a:r>
            <a:r>
              <a:rPr lang="en-AU" u="sng" dirty="0"/>
              <a:t>d y </a:t>
            </a:r>
            <a:r>
              <a:rPr lang="en-AU" dirty="0"/>
              <a:t>= (m+[1/2]) </a:t>
            </a:r>
            <a:r>
              <a:rPr lang="el-GR" dirty="0"/>
              <a:t>λ</a:t>
            </a:r>
            <a:endParaRPr lang="en-AU" dirty="0"/>
          </a:p>
          <a:p>
            <a:pPr>
              <a:buNone/>
            </a:pPr>
            <a:r>
              <a:rPr lang="en-AU" dirty="0"/>
              <a:t>                           L</a:t>
            </a:r>
          </a:p>
          <a:p>
            <a:pPr>
              <a:buNone/>
            </a:pPr>
            <a:r>
              <a:rPr lang="en-AU" dirty="0"/>
              <a:t>(Constructive): </a:t>
            </a:r>
            <a:r>
              <a:rPr lang="en-AU" u="sng" dirty="0"/>
              <a:t>d y</a:t>
            </a:r>
            <a:r>
              <a:rPr lang="en-AU" dirty="0"/>
              <a:t>= m</a:t>
            </a:r>
            <a:r>
              <a:rPr lang="el-GR" dirty="0"/>
              <a:t>λ</a:t>
            </a:r>
            <a:endParaRPr lang="en-AU" dirty="0"/>
          </a:p>
          <a:p>
            <a:pPr>
              <a:buNone/>
            </a:pPr>
            <a:r>
              <a:rPr lang="en-AU" dirty="0"/>
              <a:t>                             L</a:t>
            </a:r>
          </a:p>
          <a:p>
            <a:pPr>
              <a:buNone/>
            </a:pPr>
            <a:r>
              <a:rPr lang="en-AU" dirty="0"/>
              <a:t>_____________________________________________</a:t>
            </a:r>
          </a:p>
          <a:p>
            <a:pPr>
              <a:buNone/>
            </a:pPr>
            <a:endParaRPr lang="en-AU" dirty="0"/>
          </a:p>
          <a:p>
            <a:pPr>
              <a:buNone/>
            </a:pPr>
            <a:r>
              <a:rPr lang="en-AU" dirty="0"/>
              <a:t>y = </a:t>
            </a:r>
            <a:r>
              <a:rPr lang="en-AU" u="sng" dirty="0"/>
              <a:t>L(m+[1/2]) </a:t>
            </a:r>
            <a:r>
              <a:rPr lang="el-GR" u="sng" dirty="0"/>
              <a:t>λ</a:t>
            </a:r>
            <a:r>
              <a:rPr lang="en-AU" dirty="0"/>
              <a:t>   (Destructive – Position of Dark Spots)</a:t>
            </a:r>
          </a:p>
          <a:p>
            <a:pPr>
              <a:buNone/>
            </a:pPr>
            <a:r>
              <a:rPr lang="en-AU" dirty="0"/>
              <a:t>                d</a:t>
            </a:r>
          </a:p>
          <a:p>
            <a:pPr>
              <a:buNone/>
            </a:pPr>
            <a:r>
              <a:rPr lang="en-AU" dirty="0"/>
              <a:t>y = </a:t>
            </a:r>
            <a:r>
              <a:rPr lang="en-AU" u="sng" dirty="0"/>
              <a:t>Lm</a:t>
            </a:r>
            <a:r>
              <a:rPr lang="el-GR" u="sng" dirty="0"/>
              <a:t>λ</a:t>
            </a:r>
            <a:r>
              <a:rPr lang="en-AU" dirty="0"/>
              <a:t>      (Constructive – Position of Light Spots)</a:t>
            </a:r>
          </a:p>
          <a:p>
            <a:pPr>
              <a:buNone/>
            </a:pPr>
            <a:r>
              <a:rPr lang="en-AU" dirty="0"/>
              <a:t>         d</a:t>
            </a:r>
          </a:p>
          <a:p>
            <a:pPr>
              <a:buNone/>
            </a:pPr>
            <a:endParaRPr lang="en-AU"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ELECTROMAGNETIC RADIATION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Electromagnetic Radiation is comprised of a series of self-propagating, alternating electric and magnetic fields. Changing electric fields induce changing magnetic fields which induce more electric fields… and so on. Each induced field is at right-angles to the field that induced it.</a:t>
            </a:r>
          </a:p>
        </p:txBody>
      </p:sp>
      <p:pic>
        <p:nvPicPr>
          <p:cNvPr id="4" name="Picture 3">
            <a:extLst>
              <a:ext uri="{FF2B5EF4-FFF2-40B4-BE49-F238E27FC236}">
                <a16:creationId xmlns:a16="http://schemas.microsoft.com/office/drawing/2014/main" id="{F490165E-6C85-4E62-88A0-255BC68EA186}"/>
              </a:ext>
            </a:extLst>
          </p:cNvPr>
          <p:cNvPicPr>
            <a:picLocks noChangeAspect="1"/>
          </p:cNvPicPr>
          <p:nvPr/>
        </p:nvPicPr>
        <p:blipFill>
          <a:blip r:embed="rId2"/>
          <a:stretch>
            <a:fillRect/>
          </a:stretch>
        </p:blipFill>
        <p:spPr>
          <a:xfrm>
            <a:off x="4665306" y="3621573"/>
            <a:ext cx="6434290" cy="2871302"/>
          </a:xfrm>
          <a:prstGeom prst="rect">
            <a:avLst/>
          </a:prstGeom>
        </p:spPr>
      </p:pic>
      <p:pic>
        <p:nvPicPr>
          <p:cNvPr id="25602" name="Picture 2" descr="Electromagnetic wave propagation on Make a GIF">
            <a:extLst>
              <a:ext uri="{FF2B5EF4-FFF2-40B4-BE49-F238E27FC236}">
                <a16:creationId xmlns:a16="http://schemas.microsoft.com/office/drawing/2014/main" id="{F1614D60-9B0E-4FBB-BA98-47A5BEE5B1D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7787" y="3856095"/>
            <a:ext cx="3543316" cy="263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015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ELECTROMAGNETIC RADIATION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fontScale="77500" lnSpcReduction="20000"/>
              </a:bodyPr>
              <a:lstStyle/>
              <a:p>
                <a:r>
                  <a:rPr lang="en-AU" dirty="0"/>
                  <a:t>The Wave Equation:</a:t>
                </a:r>
              </a:p>
              <a:p>
                <a:pPr marL="0" indent="0" algn="ctr">
                  <a:buNone/>
                </a:pPr>
                <a:r>
                  <a:rPr lang="en-AU" dirty="0"/>
                  <a:t>c = f </a:t>
                </a:r>
                <a:r>
                  <a:rPr lang="el-GR" dirty="0"/>
                  <a:t>λ</a:t>
                </a:r>
                <a:endParaRPr lang="en-AU" dirty="0"/>
              </a:p>
              <a:p>
                <a:pPr marL="0" indent="0" algn="ctr">
                  <a:buNone/>
                </a:pPr>
                <a:endParaRPr lang="en-AU" dirty="0"/>
              </a:p>
              <a:p>
                <a:r>
                  <a:rPr lang="en-AU" dirty="0"/>
                  <a:t>The speed of light through empty space (c) was theoretically calculated from Maxwell’s Equations, and experimentally confirmed by Hippolyte Fizeau in 1849.</a:t>
                </a:r>
              </a:p>
              <a:p>
                <a:pPr marL="0" indent="0">
                  <a:buNone/>
                </a:pPr>
                <a:endParaRPr lang="en-AU" dirty="0"/>
              </a:p>
              <a:p>
                <a:r>
                  <a:rPr lang="en-AU" dirty="0"/>
                  <a:t>The prediction…</a:t>
                </a:r>
              </a:p>
              <a:p>
                <a:pPr marL="0" indent="0">
                  <a:buNone/>
                </a:pPr>
                <a:endParaRPr lang="en-AU" dirty="0"/>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𝑐</m:t>
                      </m:r>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ad>
                            <m:radPr>
                              <m:degHide m:val="on"/>
                              <m:ctrlPr>
                                <a:rPr lang="en-AU" b="0" i="1" smtClean="0">
                                  <a:latin typeface="Cambria Math" panose="02040503050406030204" pitchFamily="18" charset="0"/>
                                </a:rPr>
                              </m:ctrlPr>
                            </m:radPr>
                            <m:deg/>
                            <m:e>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𝜀</m:t>
                                  </m:r>
                                </m:e>
                                <m:sub>
                                  <m:r>
                                    <a:rPr lang="en-AU" b="0" i="1" smtClean="0">
                                      <a:latin typeface="Cambria Math" panose="02040503050406030204" pitchFamily="18" charset="0"/>
                                    </a:rPr>
                                    <m:t>0</m:t>
                                  </m:r>
                                </m:sub>
                              </m:sSub>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rPr>
                                    <m:t>0</m:t>
                                  </m:r>
                                </m:sub>
                              </m:sSub>
                            </m:e>
                          </m:rad>
                        </m:den>
                      </m:f>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ad>
                            <m:radPr>
                              <m:degHide m:val="on"/>
                              <m:ctrlPr>
                                <a:rPr lang="en-AU" b="0" i="1" smtClean="0">
                                  <a:latin typeface="Cambria Math" panose="02040503050406030204" pitchFamily="18" charset="0"/>
                                </a:rPr>
                              </m:ctrlPr>
                            </m:radPr>
                            <m:deg/>
                            <m:e>
                              <m:r>
                                <a:rPr lang="en-AU" b="0" i="1" smtClean="0">
                                  <a:latin typeface="Cambria Math" panose="02040503050406030204" pitchFamily="18" charset="0"/>
                                </a:rPr>
                                <m:t>(8.85</m:t>
                              </m:r>
                              <m:r>
                                <a:rPr lang="en-AU" b="0" i="1" smtClean="0">
                                  <a:latin typeface="Cambria Math" panose="02040503050406030204" pitchFamily="18" charset="0"/>
                                  <a:ea typeface="Cambria Math" panose="02040503050406030204" pitchFamily="18" charset="0"/>
                                </a:rPr>
                                <m:t>×</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−12</m:t>
                                  </m:r>
                                </m:sup>
                              </m:sSup>
                              <m:r>
                                <a:rPr lang="en-AU" b="0" i="1" smtClean="0">
                                  <a:latin typeface="Cambria Math" panose="02040503050406030204" pitchFamily="18" charset="0"/>
                                </a:rPr>
                                <m:t>)(4</m:t>
                              </m:r>
                              <m:r>
                                <a:rPr lang="en-AU" b="0" i="1" smtClean="0">
                                  <a:latin typeface="Cambria Math" panose="02040503050406030204" pitchFamily="18" charset="0"/>
                                  <a:ea typeface="Cambria Math" panose="02040503050406030204" pitchFamily="18" charset="0"/>
                                </a:rPr>
                                <m:t>𝜋</m:t>
                              </m:r>
                              <m:r>
                                <a:rPr lang="en-AU" b="0" i="1" smtClean="0">
                                  <a:latin typeface="Cambria Math" panose="02040503050406030204" pitchFamily="18" charset="0"/>
                                  <a:ea typeface="Cambria Math" panose="02040503050406030204" pitchFamily="18" charset="0"/>
                                </a:rPr>
                                <m:t>×</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−7</m:t>
                                  </m:r>
                                </m:sup>
                              </m:sSup>
                              <m:r>
                                <a:rPr lang="en-AU" b="0" i="1" smtClean="0">
                                  <a:latin typeface="Cambria Math" panose="02040503050406030204" pitchFamily="18" charset="0"/>
                                </a:rPr>
                                <m:t>)</m:t>
                              </m:r>
                            </m:e>
                          </m:rad>
                        </m:den>
                      </m:f>
                      <m:r>
                        <a:rPr lang="en-AU" b="0" i="1" smtClean="0">
                          <a:latin typeface="Cambria Math" panose="02040503050406030204" pitchFamily="18" charset="0"/>
                        </a:rPr>
                        <m:t>=299 863 380 </m:t>
                      </m:r>
                      <m:r>
                        <a:rPr lang="en-AU" b="0" i="1" smtClean="0">
                          <a:latin typeface="Cambria Math" panose="02040503050406030204" pitchFamily="18" charset="0"/>
                        </a:rPr>
                        <m:t>𝑚</m:t>
                      </m:r>
                      <m:r>
                        <a:rPr lang="en-AU" b="0" i="1" smtClean="0">
                          <a:latin typeface="Cambria Math" panose="02040503050406030204" pitchFamily="18" charset="0"/>
                        </a:rPr>
                        <m:t>/</m:t>
                      </m:r>
                      <m:r>
                        <a:rPr lang="en-AU" b="0" i="1" smtClean="0">
                          <a:latin typeface="Cambria Math" panose="02040503050406030204" pitchFamily="18" charset="0"/>
                        </a:rPr>
                        <m:t>𝑠</m:t>
                      </m:r>
                    </m:oMath>
                  </m:oMathPara>
                </a14:m>
                <a:endParaRPr lang="en-AU" dirty="0"/>
              </a:p>
              <a:p>
                <a:pPr marL="0" indent="0">
                  <a:buNone/>
                </a:pPr>
                <a:endParaRPr lang="en-AU"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𝑐</m:t>
                      </m:r>
                      <m:r>
                        <a:rPr lang="en-AU" b="0" i="1" smtClean="0">
                          <a:latin typeface="Cambria Math" panose="02040503050406030204" pitchFamily="18" charset="0"/>
                          <a:ea typeface="Cambria Math" panose="02040503050406030204" pitchFamily="18" charset="0"/>
                        </a:rPr>
                        <m:t>≈3.00×</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10</m:t>
                          </m:r>
                        </m:e>
                        <m:sup>
                          <m:r>
                            <a:rPr lang="en-AU" b="0" i="1" smtClean="0">
                              <a:latin typeface="Cambria Math" panose="02040503050406030204" pitchFamily="18" charset="0"/>
                              <a:ea typeface="Cambria Math" panose="02040503050406030204" pitchFamily="18" charset="0"/>
                            </a:rPr>
                            <m:t>8</m:t>
                          </m:r>
                        </m:sup>
                      </m:sSup>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𝑚</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𝑠</m:t>
                      </m:r>
                    </m:oMath>
                  </m:oMathPara>
                </a14:m>
                <a:endParaRPr lang="en-AU" dirty="0"/>
              </a:p>
            </p:txBody>
          </p:sp>
        </mc:Choice>
        <mc:Fallback xmlns="">
          <p:sp>
            <p:nvSpPr>
              <p:cNvPr id="3" name="Content Placeholder 2">
                <a:extLst>
                  <a:ext uri="{FF2B5EF4-FFF2-40B4-BE49-F238E27FC236}">
                    <a16:creationId xmlns:a16="http://schemas.microsoft.com/office/drawing/2014/main" id="{60D17D95-52FA-4289-83C7-D82B68F65588}"/>
                  </a:ext>
                </a:extLst>
              </p:cNvPr>
              <p:cNvSpPr>
                <a:spLocks noGrp="1" noRot="1" noChangeAspect="1" noMove="1" noResize="1" noEditPoints="1" noAdjustHandles="1" noChangeArrowheads="1" noChangeShapeType="1" noTextEdit="1"/>
              </p:cNvSpPr>
              <p:nvPr>
                <p:ph idx="1"/>
              </p:nvPr>
            </p:nvSpPr>
            <p:spPr>
              <a:blipFill>
                <a:blip r:embed="rId2"/>
                <a:stretch>
                  <a:fillRect l="-696" t="-2801"/>
                </a:stretch>
              </a:blipFill>
            </p:spPr>
            <p:txBody>
              <a:bodyPr/>
              <a:lstStyle/>
              <a:p>
                <a:r>
                  <a:rPr lang="en-AU">
                    <a:noFill/>
                  </a:rPr>
                  <a:t> </a:t>
                </a:r>
              </a:p>
            </p:txBody>
          </p:sp>
        </mc:Fallback>
      </mc:AlternateContent>
      <p:sp>
        <p:nvSpPr>
          <p:cNvPr id="5" name="Rectangle 4">
            <a:extLst>
              <a:ext uri="{FF2B5EF4-FFF2-40B4-BE49-F238E27FC236}">
                <a16:creationId xmlns:a16="http://schemas.microsoft.com/office/drawing/2014/main" id="{6CE29917-9C1B-4B63-8801-435B41E2C7EC}"/>
              </a:ext>
            </a:extLst>
          </p:cNvPr>
          <p:cNvSpPr/>
          <p:nvPr/>
        </p:nvSpPr>
        <p:spPr>
          <a:xfrm>
            <a:off x="404541" y="5915353"/>
            <a:ext cx="3974421" cy="523220"/>
          </a:xfrm>
          <a:prstGeom prst="rect">
            <a:avLst/>
          </a:prstGeom>
          <a:noFill/>
          <a:ln w="28575">
            <a:solidFill>
              <a:srgbClr val="FF0000"/>
            </a:solidFill>
          </a:ln>
        </p:spPr>
        <p:txBody>
          <a:bodyPr wrap="none" lIns="91440" tIns="45720" rIns="91440" bIns="45720">
            <a:spAutoFit/>
          </a:bodyPr>
          <a:lstStyle/>
          <a:p>
            <a:pPr algn="ctr"/>
            <a:r>
              <a:rPr lang="en-US" sz="2800" b="1" cap="none" spc="0" dirty="0">
                <a:ln w="0"/>
                <a:solidFill>
                  <a:srgbClr val="FF0000"/>
                </a:solidFill>
                <a:effectLst>
                  <a:outerShdw blurRad="38100" dist="19050" dir="2700000" algn="tl" rotWithShape="0">
                    <a:schemeClr val="dk1">
                      <a:alpha val="40000"/>
                    </a:schemeClr>
                  </a:outerShdw>
                </a:effectLst>
              </a:rPr>
              <a:t>We’ve seen these before!</a:t>
            </a:r>
          </a:p>
        </p:txBody>
      </p:sp>
      <p:cxnSp>
        <p:nvCxnSpPr>
          <p:cNvPr id="7" name="Straight Arrow Connector 6">
            <a:extLst>
              <a:ext uri="{FF2B5EF4-FFF2-40B4-BE49-F238E27FC236}">
                <a16:creationId xmlns:a16="http://schemas.microsoft.com/office/drawing/2014/main" id="{04AAA1D9-E47F-43A4-80C0-3FDAF38AC484}"/>
              </a:ext>
            </a:extLst>
          </p:cNvPr>
          <p:cNvCxnSpPr>
            <a:stCxn id="5" idx="0"/>
          </p:cNvCxnSpPr>
          <p:nvPr/>
        </p:nvCxnSpPr>
        <p:spPr>
          <a:xfrm flipV="1">
            <a:off x="2391752" y="5178490"/>
            <a:ext cx="640697" cy="736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32D8D0-7F35-4B38-8DA8-9DC0BB1EE91B}"/>
              </a:ext>
            </a:extLst>
          </p:cNvPr>
          <p:cNvCxnSpPr>
            <a:stCxn id="5" idx="0"/>
          </p:cNvCxnSpPr>
          <p:nvPr/>
        </p:nvCxnSpPr>
        <p:spPr>
          <a:xfrm flipV="1">
            <a:off x="2391752" y="5197151"/>
            <a:ext cx="901954" cy="7182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44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ELECTROMAGNETIC RADIATION</a:t>
            </a:r>
          </a:p>
        </p:txBody>
      </p:sp>
      <p:pic>
        <p:nvPicPr>
          <p:cNvPr id="29698" name="Picture 2" descr="Pin on News">
            <a:extLst>
              <a:ext uri="{FF2B5EF4-FFF2-40B4-BE49-F238E27FC236}">
                <a16:creationId xmlns:a16="http://schemas.microsoft.com/office/drawing/2014/main" id="{35525F98-2888-4D26-91CA-54B6F4DA5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73" y="1690688"/>
            <a:ext cx="8733453" cy="4606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560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ELECTROMAGNETIC RADIATION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10515600" cy="4667250"/>
          </a:xfrm>
        </p:spPr>
        <p:txBody>
          <a:bodyPr>
            <a:normAutofit lnSpcReduction="10000"/>
          </a:bodyPr>
          <a:lstStyle/>
          <a:p>
            <a:r>
              <a:rPr lang="en-AU" dirty="0"/>
              <a:t>Why is EMR useful? Well, different frequencies have different applications (Infrared, UV, X-Ray, Microwave, Radio Wave etc.). We will look at how some of these are used.</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r>
              <a:rPr lang="en-AU" dirty="0"/>
              <a:t>      Infrared                                     X-Ray                                   Microwave</a:t>
            </a:r>
          </a:p>
        </p:txBody>
      </p:sp>
      <p:pic>
        <p:nvPicPr>
          <p:cNvPr id="6" name="Picture 5">
            <a:extLst>
              <a:ext uri="{FF2B5EF4-FFF2-40B4-BE49-F238E27FC236}">
                <a16:creationId xmlns:a16="http://schemas.microsoft.com/office/drawing/2014/main" id="{5AF24A7F-7314-4900-AD8A-EF2EC98D28B5}"/>
              </a:ext>
            </a:extLst>
          </p:cNvPr>
          <p:cNvPicPr>
            <a:picLocks noChangeAspect="1"/>
          </p:cNvPicPr>
          <p:nvPr/>
        </p:nvPicPr>
        <p:blipFill>
          <a:blip r:embed="rId2"/>
          <a:stretch>
            <a:fillRect/>
          </a:stretch>
        </p:blipFill>
        <p:spPr>
          <a:xfrm>
            <a:off x="130800" y="3302939"/>
            <a:ext cx="4068890" cy="2454049"/>
          </a:xfrm>
          <a:prstGeom prst="rect">
            <a:avLst/>
          </a:prstGeom>
        </p:spPr>
      </p:pic>
      <p:pic>
        <p:nvPicPr>
          <p:cNvPr id="7" name="Picture 6">
            <a:extLst>
              <a:ext uri="{FF2B5EF4-FFF2-40B4-BE49-F238E27FC236}">
                <a16:creationId xmlns:a16="http://schemas.microsoft.com/office/drawing/2014/main" id="{0D6E6AA2-5CA9-476C-B1D9-F7A37D245BEB}"/>
              </a:ext>
            </a:extLst>
          </p:cNvPr>
          <p:cNvPicPr>
            <a:picLocks noChangeAspect="1"/>
          </p:cNvPicPr>
          <p:nvPr/>
        </p:nvPicPr>
        <p:blipFill>
          <a:blip r:embed="rId3"/>
          <a:stretch>
            <a:fillRect/>
          </a:stretch>
        </p:blipFill>
        <p:spPr>
          <a:xfrm>
            <a:off x="4267294" y="3295503"/>
            <a:ext cx="3622761" cy="2468919"/>
          </a:xfrm>
          <a:prstGeom prst="rect">
            <a:avLst/>
          </a:prstGeom>
        </p:spPr>
      </p:pic>
      <p:pic>
        <p:nvPicPr>
          <p:cNvPr id="10" name="Picture 9">
            <a:extLst>
              <a:ext uri="{FF2B5EF4-FFF2-40B4-BE49-F238E27FC236}">
                <a16:creationId xmlns:a16="http://schemas.microsoft.com/office/drawing/2014/main" id="{3B4D5C00-FCF3-4C2C-AC06-1705EE04FFE4}"/>
              </a:ext>
            </a:extLst>
          </p:cNvPr>
          <p:cNvPicPr>
            <a:picLocks noChangeAspect="1"/>
          </p:cNvPicPr>
          <p:nvPr/>
        </p:nvPicPr>
        <p:blipFill>
          <a:blip r:embed="rId4"/>
          <a:stretch>
            <a:fillRect/>
          </a:stretch>
        </p:blipFill>
        <p:spPr>
          <a:xfrm>
            <a:off x="7957659" y="3299134"/>
            <a:ext cx="4116150" cy="2465288"/>
          </a:xfrm>
          <a:prstGeom prst="rect">
            <a:avLst/>
          </a:prstGeom>
        </p:spPr>
      </p:pic>
    </p:spTree>
    <p:extLst>
      <p:ext uri="{BB962C8B-B14F-4D97-AF65-F5344CB8AC3E}">
        <p14:creationId xmlns:p14="http://schemas.microsoft.com/office/powerpoint/2010/main" val="95080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left)">
                                      <p:cBhvr>
                                        <p:cTn id="7" dur="2000"/>
                                        <p:tgtEl>
                                          <p:spTgt spid="3">
                                            <p:txEl>
                                              <p:pRg st="7" end="7"/>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1000"/>
                                        <p:tgtEl>
                                          <p:spTgt spid="7"/>
                                        </p:tgtEl>
                                      </p:cBhvr>
                                    </p:animEffect>
                                  </p:childTnLst>
                                </p:cTn>
                              </p:par>
                            </p:childTnLst>
                          </p:cTn>
                        </p:par>
                        <p:par>
                          <p:cTn id="16" fill="hold">
                            <p:stCondLst>
                              <p:cond delay="40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WAVE MODEL VS PARTICLE MODEL</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lstStyle/>
          <a:p>
            <a:r>
              <a:rPr lang="en-AU" dirty="0"/>
              <a:t>However, neither model was quite perfect. For example, Newton’s Corpuscular Theory predicted that light would speed up when travelling through a solid material (i.e. glass), whereas the Wave Theory predicted that light would, in fact, slow down.</a:t>
            </a:r>
          </a:p>
          <a:p>
            <a:r>
              <a:rPr lang="en-AU" dirty="0"/>
              <a:t>Although the technology did not exist at the time                                     for either scientist to test their rival claims, we                                    now know that light does, in fact, slow down as                                       it enters any medium that is more optically                                       dense than a vacuum, resulting in </a:t>
            </a:r>
            <a:r>
              <a:rPr lang="en-AU" i="1" dirty="0"/>
              <a:t>refraction</a:t>
            </a:r>
            <a:r>
              <a:rPr lang="en-AU" dirty="0"/>
              <a:t>.</a:t>
            </a:r>
          </a:p>
        </p:txBody>
      </p:sp>
      <p:pic>
        <p:nvPicPr>
          <p:cNvPr id="4098" name="Picture 2" descr="Refraction">
            <a:extLst>
              <a:ext uri="{FF2B5EF4-FFF2-40B4-BE49-F238E27FC236}">
                <a16:creationId xmlns:a16="http://schemas.microsoft.com/office/drawing/2014/main" id="{04DBF9DE-929D-40A0-A70E-3C3657C53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255" y="3493214"/>
            <a:ext cx="3257365" cy="308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043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ELECTROMAGNETIC RADIATION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10515600" cy="4667250"/>
          </a:xfrm>
        </p:spPr>
        <p:txBody>
          <a:bodyPr>
            <a:normAutofit/>
          </a:bodyPr>
          <a:lstStyle/>
          <a:p>
            <a:endParaRPr lang="en-AU" dirty="0"/>
          </a:p>
          <a:p>
            <a:endParaRPr lang="en-AU" dirty="0"/>
          </a:p>
          <a:p>
            <a:endParaRPr lang="en-AU" dirty="0"/>
          </a:p>
          <a:p>
            <a:endParaRPr lang="en-AU" dirty="0"/>
          </a:p>
          <a:p>
            <a:pPr marL="0" indent="0">
              <a:buNone/>
            </a:pPr>
            <a:endParaRPr lang="en-AU" dirty="0"/>
          </a:p>
          <a:p>
            <a:pPr marL="0" indent="0">
              <a:buNone/>
            </a:pPr>
            <a:r>
              <a:rPr lang="en-AU" dirty="0"/>
              <a:t>                        Ultraviolet                          Sunscreen (Visible &amp; UV)</a:t>
            </a:r>
          </a:p>
          <a:p>
            <a:pPr marL="0" indent="0">
              <a:buNone/>
            </a:pPr>
            <a:r>
              <a:rPr lang="en-AU" dirty="0"/>
              <a:t>*Sunscreen can function by absorbing UV before it reaches the skin (pictured), reflecting UV, or both.</a:t>
            </a:r>
          </a:p>
        </p:txBody>
      </p:sp>
      <p:pic>
        <p:nvPicPr>
          <p:cNvPr id="4" name="Picture 3">
            <a:extLst>
              <a:ext uri="{FF2B5EF4-FFF2-40B4-BE49-F238E27FC236}">
                <a16:creationId xmlns:a16="http://schemas.microsoft.com/office/drawing/2014/main" id="{2382ACD7-06E6-4FD4-ACA6-8332726650EF}"/>
              </a:ext>
            </a:extLst>
          </p:cNvPr>
          <p:cNvPicPr>
            <a:picLocks noChangeAspect="1"/>
          </p:cNvPicPr>
          <p:nvPr/>
        </p:nvPicPr>
        <p:blipFill>
          <a:blip r:embed="rId2"/>
          <a:stretch>
            <a:fillRect/>
          </a:stretch>
        </p:blipFill>
        <p:spPr>
          <a:xfrm>
            <a:off x="1390261" y="1520890"/>
            <a:ext cx="4545045" cy="2556588"/>
          </a:xfrm>
          <a:prstGeom prst="rect">
            <a:avLst/>
          </a:prstGeom>
        </p:spPr>
      </p:pic>
      <p:pic>
        <p:nvPicPr>
          <p:cNvPr id="5" name="Picture 4">
            <a:extLst>
              <a:ext uri="{FF2B5EF4-FFF2-40B4-BE49-F238E27FC236}">
                <a16:creationId xmlns:a16="http://schemas.microsoft.com/office/drawing/2014/main" id="{E9992F99-A542-4112-A859-C644E64215D6}"/>
              </a:ext>
            </a:extLst>
          </p:cNvPr>
          <p:cNvPicPr>
            <a:picLocks noChangeAspect="1"/>
          </p:cNvPicPr>
          <p:nvPr/>
        </p:nvPicPr>
        <p:blipFill>
          <a:blip r:embed="rId3"/>
          <a:stretch>
            <a:fillRect/>
          </a:stretch>
        </p:blipFill>
        <p:spPr>
          <a:xfrm>
            <a:off x="6082004" y="1520890"/>
            <a:ext cx="4606464" cy="2556588"/>
          </a:xfrm>
          <a:prstGeom prst="rect">
            <a:avLst/>
          </a:prstGeom>
        </p:spPr>
      </p:pic>
    </p:spTree>
    <p:extLst>
      <p:ext uri="{BB962C8B-B14F-4D97-AF65-F5344CB8AC3E}">
        <p14:creationId xmlns:p14="http://schemas.microsoft.com/office/powerpoint/2010/main" val="3603975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793F54-5169-4A51-8877-832023832AB3}"/>
              </a:ext>
            </a:extLst>
          </p:cNvPr>
          <p:cNvPicPr>
            <a:picLocks noChangeAspect="1"/>
          </p:cNvPicPr>
          <p:nvPr/>
        </p:nvPicPr>
        <p:blipFill>
          <a:blip r:embed="rId2"/>
          <a:stretch>
            <a:fillRect/>
          </a:stretch>
        </p:blipFill>
        <p:spPr>
          <a:xfrm>
            <a:off x="453896" y="4493320"/>
            <a:ext cx="4366727" cy="2174304"/>
          </a:xfrm>
          <a:prstGeom prst="rect">
            <a:avLst/>
          </a:prstGeom>
        </p:spPr>
      </p:pic>
      <p:pic>
        <p:nvPicPr>
          <p:cNvPr id="8" name="Picture 7">
            <a:extLst>
              <a:ext uri="{FF2B5EF4-FFF2-40B4-BE49-F238E27FC236}">
                <a16:creationId xmlns:a16="http://schemas.microsoft.com/office/drawing/2014/main" id="{89DE6F6B-D654-4F5A-B1BC-5304BC3D7E8D}"/>
              </a:ext>
            </a:extLst>
          </p:cNvPr>
          <p:cNvPicPr>
            <a:picLocks noChangeAspect="1"/>
          </p:cNvPicPr>
          <p:nvPr/>
        </p:nvPicPr>
        <p:blipFill>
          <a:blip r:embed="rId3"/>
          <a:stretch>
            <a:fillRect/>
          </a:stretch>
        </p:blipFill>
        <p:spPr>
          <a:xfrm>
            <a:off x="295275" y="118302"/>
            <a:ext cx="7831688" cy="2304288"/>
          </a:xfrm>
          <a:prstGeom prst="rect">
            <a:avLst/>
          </a:prstGeom>
        </p:spPr>
      </p:pic>
      <p:pic>
        <p:nvPicPr>
          <p:cNvPr id="11" name="Picture 10">
            <a:extLst>
              <a:ext uri="{FF2B5EF4-FFF2-40B4-BE49-F238E27FC236}">
                <a16:creationId xmlns:a16="http://schemas.microsoft.com/office/drawing/2014/main" id="{91C09E5C-17F1-4D04-B14A-58FD76DB4517}"/>
              </a:ext>
            </a:extLst>
          </p:cNvPr>
          <p:cNvPicPr>
            <a:picLocks noChangeAspect="1"/>
          </p:cNvPicPr>
          <p:nvPr/>
        </p:nvPicPr>
        <p:blipFill>
          <a:blip r:embed="rId4"/>
          <a:stretch>
            <a:fillRect/>
          </a:stretch>
        </p:blipFill>
        <p:spPr>
          <a:xfrm>
            <a:off x="5107351" y="2034073"/>
            <a:ext cx="6950328" cy="4633551"/>
          </a:xfrm>
          <a:prstGeom prst="rect">
            <a:avLst/>
          </a:prstGeom>
        </p:spPr>
      </p:pic>
      <p:pic>
        <p:nvPicPr>
          <p:cNvPr id="12" name="Picture 11">
            <a:extLst>
              <a:ext uri="{FF2B5EF4-FFF2-40B4-BE49-F238E27FC236}">
                <a16:creationId xmlns:a16="http://schemas.microsoft.com/office/drawing/2014/main" id="{C3D0376C-0EE6-454D-AF75-55F06ADD33B3}"/>
              </a:ext>
            </a:extLst>
          </p:cNvPr>
          <p:cNvPicPr>
            <a:picLocks noChangeAspect="1"/>
          </p:cNvPicPr>
          <p:nvPr/>
        </p:nvPicPr>
        <p:blipFill>
          <a:blip r:embed="rId5"/>
          <a:stretch>
            <a:fillRect/>
          </a:stretch>
        </p:blipFill>
        <p:spPr>
          <a:xfrm>
            <a:off x="771136" y="2525648"/>
            <a:ext cx="3735549" cy="1867775"/>
          </a:xfrm>
          <a:prstGeom prst="rect">
            <a:avLst/>
          </a:prstGeom>
        </p:spPr>
      </p:pic>
    </p:spTree>
    <p:extLst>
      <p:ext uri="{BB962C8B-B14F-4D97-AF65-F5344CB8AC3E}">
        <p14:creationId xmlns:p14="http://schemas.microsoft.com/office/powerpoint/2010/main" val="241901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RADIO WAVES</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Radio Waves are used for telecommunication (radio, TV etc.). But how do they work?</a:t>
            </a:r>
          </a:p>
          <a:p>
            <a:r>
              <a:rPr lang="en-AU" dirty="0"/>
              <a:t>There are </a:t>
            </a:r>
            <a:r>
              <a:rPr lang="en-AU" i="1" dirty="0"/>
              <a:t>lots</a:t>
            </a:r>
            <a:r>
              <a:rPr lang="en-AU" dirty="0"/>
              <a:t> of different things to consider when designing broadcast &amp; reception antennae. We will consider only simple antennae.</a:t>
            </a:r>
          </a:p>
          <a:p>
            <a:r>
              <a:rPr lang="en-AU" dirty="0"/>
              <a:t>A broadcast antenna has an alternating current running through it; the changing electric field induces a changing magnetic field which induces a changing electric field… etc.</a:t>
            </a:r>
          </a:p>
        </p:txBody>
      </p:sp>
    </p:spTree>
    <p:extLst>
      <p:ext uri="{BB962C8B-B14F-4D97-AF65-F5344CB8AC3E}">
        <p14:creationId xmlns:p14="http://schemas.microsoft.com/office/powerpoint/2010/main" val="99050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77AE5-2799-42C2-A371-ACBC513AF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821" y="1030680"/>
            <a:ext cx="5988358" cy="4667397"/>
          </a:xfrm>
          <a:prstGeom prst="rect">
            <a:avLst/>
          </a:prstGeom>
        </p:spPr>
      </p:pic>
    </p:spTree>
    <p:extLst>
      <p:ext uri="{BB962C8B-B14F-4D97-AF65-F5344CB8AC3E}">
        <p14:creationId xmlns:p14="http://schemas.microsoft.com/office/powerpoint/2010/main" val="1051422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65F54D-468A-486B-9EC4-12DAD91EF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8686" y="96393"/>
            <a:ext cx="2866128" cy="2130488"/>
          </a:xfrm>
          <a:prstGeom prst="rect">
            <a:avLst/>
          </a:prstGeom>
        </p:spPr>
      </p:pic>
      <p:sp>
        <p:nvSpPr>
          <p:cNvPr id="2" name="Title 1">
            <a:extLst>
              <a:ext uri="{FF2B5EF4-FFF2-40B4-BE49-F238E27FC236}">
                <a16:creationId xmlns:a16="http://schemas.microsoft.com/office/drawing/2014/main" id="{0BE7676A-0CE8-48A9-B6D8-5E73197DEC04}"/>
              </a:ext>
            </a:extLst>
          </p:cNvPr>
          <p:cNvSpPr>
            <a:spLocks noGrp="1"/>
          </p:cNvSpPr>
          <p:nvPr>
            <p:ph type="title"/>
          </p:nvPr>
        </p:nvSpPr>
        <p:spPr/>
        <p:txBody>
          <a:bodyPr/>
          <a:lstStyle/>
          <a:p>
            <a:r>
              <a:rPr lang="en-AU" u="sng" dirty="0"/>
              <a:t>ANTENNAE</a:t>
            </a:r>
          </a:p>
        </p:txBody>
      </p:sp>
      <p:sp>
        <p:nvSpPr>
          <p:cNvPr id="3" name="Content Placeholder 2">
            <a:extLst>
              <a:ext uri="{FF2B5EF4-FFF2-40B4-BE49-F238E27FC236}">
                <a16:creationId xmlns:a16="http://schemas.microsoft.com/office/drawing/2014/main" id="{79DF0532-0A7F-49A3-994B-BB78F867D432}"/>
              </a:ext>
            </a:extLst>
          </p:cNvPr>
          <p:cNvSpPr>
            <a:spLocks noGrp="1"/>
          </p:cNvSpPr>
          <p:nvPr>
            <p:ph idx="1"/>
          </p:nvPr>
        </p:nvSpPr>
        <p:spPr/>
        <p:txBody>
          <a:bodyPr/>
          <a:lstStyle/>
          <a:p>
            <a:r>
              <a:rPr lang="en-AU" dirty="0"/>
              <a:t>The receiving antenna will have a current induced along it when it receives the broadcast signal.</a:t>
            </a:r>
          </a:p>
          <a:p>
            <a:r>
              <a:rPr lang="en-AU" dirty="0"/>
              <a:t>Orientation is important – if transmitter and receiver are oriented differently, induction will be limited and the receiver can’t/won’t receive.</a:t>
            </a:r>
          </a:p>
          <a:p>
            <a:r>
              <a:rPr lang="en-AU" dirty="0"/>
              <a:t>Optimal orientation minimises signal “noise” by optimising reception.</a:t>
            </a:r>
          </a:p>
          <a:p>
            <a:r>
              <a:rPr lang="en-AU" dirty="0"/>
              <a:t>Different lengths of wire are tuned to different frequencies (length from tip-to-tip is a ‘half-wavelength’). Higher frequencies = smaller antennae.</a:t>
            </a:r>
          </a:p>
        </p:txBody>
      </p:sp>
    </p:spTree>
    <p:extLst>
      <p:ext uri="{BB962C8B-B14F-4D97-AF65-F5344CB8AC3E}">
        <p14:creationId xmlns:p14="http://schemas.microsoft.com/office/powerpoint/2010/main" val="321400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B0822E-17A6-4E78-8284-DA0AE22ED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636" y="1612869"/>
            <a:ext cx="7368728" cy="3632262"/>
          </a:xfrm>
          <a:prstGeom prst="rect">
            <a:avLst/>
          </a:prstGeom>
        </p:spPr>
      </p:pic>
    </p:spTree>
    <p:extLst>
      <p:ext uri="{BB962C8B-B14F-4D97-AF65-F5344CB8AC3E}">
        <p14:creationId xmlns:p14="http://schemas.microsoft.com/office/powerpoint/2010/main" val="2829495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a:extLst>
              <a:ext uri="{FF2B5EF4-FFF2-40B4-BE49-F238E27FC236}">
                <a16:creationId xmlns:a16="http://schemas.microsoft.com/office/drawing/2014/main" id="{1561F4AF-1C89-475A-B5B2-B0CC36D1C8B1}"/>
              </a:ext>
            </a:extLst>
          </p:cNvPr>
          <p:cNvGraphicFramePr>
            <a:graphicFrameLocks noChangeAspect="1"/>
          </p:cNvGraphicFramePr>
          <p:nvPr/>
        </p:nvGraphicFramePr>
        <p:xfrm>
          <a:off x="1524000" y="1"/>
          <a:ext cx="9144000" cy="6850063"/>
        </p:xfrm>
        <a:graphic>
          <a:graphicData uri="http://schemas.openxmlformats.org/presentationml/2006/ole">
            <mc:AlternateContent xmlns:mc="http://schemas.openxmlformats.org/markup-compatibility/2006">
              <mc:Choice xmlns:v="urn:schemas-microsoft-com:vml" Requires="v">
                <p:oleObj name="Slide" r:id="rId3" imgW="4533840" imgH="3390840" progId="PowerPoint.Slide.8">
                  <p:embed/>
                </p:oleObj>
              </mc:Choice>
              <mc:Fallback>
                <p:oleObj name="Slide" r:id="rId3" imgW="4533840" imgH="3390840" progId="PowerPoint.Slide.8">
                  <p:embed/>
                  <p:pic>
                    <p:nvPicPr>
                      <p:cNvPr id="21506" name="Object 2">
                        <a:extLst>
                          <a:ext uri="{FF2B5EF4-FFF2-40B4-BE49-F238E27FC236}">
                            <a16:creationId xmlns:a16="http://schemas.microsoft.com/office/drawing/2014/main" id="{1561F4AF-1C89-475A-B5B2-B0CC36D1C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9144000" cy="685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676A-0CE8-48A9-B6D8-5E73197DEC04}"/>
              </a:ext>
            </a:extLst>
          </p:cNvPr>
          <p:cNvSpPr>
            <a:spLocks noGrp="1"/>
          </p:cNvSpPr>
          <p:nvPr>
            <p:ph type="title"/>
          </p:nvPr>
        </p:nvSpPr>
        <p:spPr>
          <a:xfrm>
            <a:off x="838200" y="365125"/>
            <a:ext cx="7494037" cy="2116818"/>
          </a:xfrm>
        </p:spPr>
        <p:txBody>
          <a:bodyPr>
            <a:normAutofit/>
          </a:bodyPr>
          <a:lstStyle/>
          <a:p>
            <a:pPr algn="ctr"/>
            <a:r>
              <a:rPr lang="en-AU" u="sng" dirty="0"/>
              <a:t>SQUARE KILOMETER ARRAY</a:t>
            </a:r>
            <a:br>
              <a:rPr lang="en-AU" u="sng" dirty="0"/>
            </a:br>
            <a:r>
              <a:rPr lang="en-AU" u="sng" dirty="0"/>
              <a:t>&amp;</a:t>
            </a:r>
            <a:br>
              <a:rPr lang="en-AU" u="sng" dirty="0"/>
            </a:br>
            <a:r>
              <a:rPr lang="en-AU" u="sng" dirty="0"/>
              <a:t>MURCHISON WIDEFIELD ARRAY</a:t>
            </a:r>
          </a:p>
        </p:txBody>
      </p:sp>
      <p:pic>
        <p:nvPicPr>
          <p:cNvPr id="7" name="Picture 6">
            <a:extLst>
              <a:ext uri="{FF2B5EF4-FFF2-40B4-BE49-F238E27FC236}">
                <a16:creationId xmlns:a16="http://schemas.microsoft.com/office/drawing/2014/main" id="{A01A2918-AFDA-4E7A-9284-E0ADD8563B68}"/>
              </a:ext>
            </a:extLst>
          </p:cNvPr>
          <p:cNvPicPr>
            <a:picLocks noChangeAspect="1"/>
          </p:cNvPicPr>
          <p:nvPr/>
        </p:nvPicPr>
        <p:blipFill>
          <a:blip r:embed="rId2"/>
          <a:stretch>
            <a:fillRect/>
          </a:stretch>
        </p:blipFill>
        <p:spPr>
          <a:xfrm>
            <a:off x="8885002" y="128036"/>
            <a:ext cx="3222269" cy="3222269"/>
          </a:xfrm>
          <a:prstGeom prst="rect">
            <a:avLst/>
          </a:prstGeom>
        </p:spPr>
      </p:pic>
      <p:pic>
        <p:nvPicPr>
          <p:cNvPr id="8" name="Picture 7">
            <a:extLst>
              <a:ext uri="{FF2B5EF4-FFF2-40B4-BE49-F238E27FC236}">
                <a16:creationId xmlns:a16="http://schemas.microsoft.com/office/drawing/2014/main" id="{9251F3A2-3774-4623-AED9-97DB08999841}"/>
              </a:ext>
            </a:extLst>
          </p:cNvPr>
          <p:cNvPicPr>
            <a:picLocks noChangeAspect="1"/>
          </p:cNvPicPr>
          <p:nvPr/>
        </p:nvPicPr>
        <p:blipFill>
          <a:blip r:embed="rId3"/>
          <a:stretch>
            <a:fillRect/>
          </a:stretch>
        </p:blipFill>
        <p:spPr>
          <a:xfrm>
            <a:off x="6463028" y="2967135"/>
            <a:ext cx="5644243" cy="3762829"/>
          </a:xfrm>
          <a:prstGeom prst="rect">
            <a:avLst/>
          </a:prstGeom>
        </p:spPr>
      </p:pic>
      <p:pic>
        <p:nvPicPr>
          <p:cNvPr id="9" name="Picture 8">
            <a:extLst>
              <a:ext uri="{FF2B5EF4-FFF2-40B4-BE49-F238E27FC236}">
                <a16:creationId xmlns:a16="http://schemas.microsoft.com/office/drawing/2014/main" id="{E9917CB3-10AD-40DB-93A8-0A0A0810396C}"/>
              </a:ext>
            </a:extLst>
          </p:cNvPr>
          <p:cNvPicPr>
            <a:picLocks noChangeAspect="1"/>
          </p:cNvPicPr>
          <p:nvPr/>
        </p:nvPicPr>
        <p:blipFill>
          <a:blip r:embed="rId4"/>
          <a:stretch>
            <a:fillRect/>
          </a:stretch>
        </p:blipFill>
        <p:spPr>
          <a:xfrm>
            <a:off x="84729" y="2967135"/>
            <a:ext cx="7190120" cy="3762829"/>
          </a:xfrm>
          <a:prstGeom prst="rect">
            <a:avLst/>
          </a:prstGeom>
        </p:spPr>
      </p:pic>
    </p:spTree>
    <p:extLst>
      <p:ext uri="{BB962C8B-B14F-4D97-AF65-F5344CB8AC3E}">
        <p14:creationId xmlns:p14="http://schemas.microsoft.com/office/powerpoint/2010/main" val="3469941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8B01-7B20-4DB8-BEDF-C55D264BB3D8}"/>
              </a:ext>
            </a:extLst>
          </p:cNvPr>
          <p:cNvSpPr>
            <a:spLocks noGrp="1"/>
          </p:cNvSpPr>
          <p:nvPr>
            <p:ph type="title"/>
          </p:nvPr>
        </p:nvSpPr>
        <p:spPr/>
        <p:txBody>
          <a:bodyPr/>
          <a:lstStyle/>
          <a:p>
            <a:r>
              <a:rPr lang="en-AU" u="sng" dirty="0"/>
              <a:t>FARADAY CAGE</a:t>
            </a:r>
          </a:p>
        </p:txBody>
      </p:sp>
      <p:sp>
        <p:nvSpPr>
          <p:cNvPr id="3" name="Content Placeholder 2">
            <a:extLst>
              <a:ext uri="{FF2B5EF4-FFF2-40B4-BE49-F238E27FC236}">
                <a16:creationId xmlns:a16="http://schemas.microsoft.com/office/drawing/2014/main" id="{BB1563C9-F492-4728-8794-9112B355E9B4}"/>
              </a:ext>
            </a:extLst>
          </p:cNvPr>
          <p:cNvSpPr>
            <a:spLocks noGrp="1"/>
          </p:cNvSpPr>
          <p:nvPr>
            <p:ph idx="1"/>
          </p:nvPr>
        </p:nvSpPr>
        <p:spPr/>
        <p:txBody>
          <a:bodyPr>
            <a:normAutofit fontScale="92500" lnSpcReduction="10000"/>
          </a:bodyPr>
          <a:lstStyle/>
          <a:p>
            <a:r>
              <a:rPr lang="en-AU" dirty="0"/>
              <a:t>A </a:t>
            </a:r>
            <a:r>
              <a:rPr lang="en-AU" b="1" dirty="0"/>
              <a:t>Faraday cage</a:t>
            </a:r>
            <a:r>
              <a:rPr lang="en-AU" dirty="0"/>
              <a:t> or </a:t>
            </a:r>
            <a:r>
              <a:rPr lang="en-AU" b="1" dirty="0"/>
              <a:t>Faraday shield</a:t>
            </a:r>
            <a:r>
              <a:rPr lang="en-AU" dirty="0"/>
              <a:t> is an enclosure used to block electromagnetic fields. A Faraday shield may be formed by a continuous covering of conductive material, or in the case of a Faraday cage, by a mesh of such materials. Faraday cages are named after the English scientist Michael Faraday, who invented them in 1836.</a:t>
            </a:r>
          </a:p>
          <a:p>
            <a:r>
              <a:rPr lang="en-AU" dirty="0"/>
              <a:t>A Faraday cage operates because an external electrical field causes the electric charges within the cage's conducting material to be distributed so that they cancel the field's effect in the cage's interior. This phenomenon is used to protect sensitive electronic equipment. They are also used to protect people and equipment against actual electric currents such as lightning strikes and electrostatic discharges, since the enclosing cage conducts current around the outside of the enclosed space and none passes through the interior. </a:t>
            </a:r>
          </a:p>
        </p:txBody>
      </p:sp>
    </p:spTree>
    <p:extLst>
      <p:ext uri="{BB962C8B-B14F-4D97-AF65-F5344CB8AC3E}">
        <p14:creationId xmlns:p14="http://schemas.microsoft.com/office/powerpoint/2010/main" val="2262974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8B01-7B20-4DB8-BEDF-C55D264BB3D8}"/>
              </a:ext>
            </a:extLst>
          </p:cNvPr>
          <p:cNvSpPr>
            <a:spLocks noGrp="1"/>
          </p:cNvSpPr>
          <p:nvPr>
            <p:ph type="title"/>
          </p:nvPr>
        </p:nvSpPr>
        <p:spPr/>
        <p:txBody>
          <a:bodyPr/>
          <a:lstStyle/>
          <a:p>
            <a:r>
              <a:rPr lang="en-AU" u="sng" dirty="0"/>
              <a:t>FARADAY CAGE</a:t>
            </a:r>
          </a:p>
        </p:txBody>
      </p:sp>
      <p:sp>
        <p:nvSpPr>
          <p:cNvPr id="3" name="Content Placeholder 2">
            <a:extLst>
              <a:ext uri="{FF2B5EF4-FFF2-40B4-BE49-F238E27FC236}">
                <a16:creationId xmlns:a16="http://schemas.microsoft.com/office/drawing/2014/main" id="{BB1563C9-F492-4728-8794-9112B355E9B4}"/>
              </a:ext>
            </a:extLst>
          </p:cNvPr>
          <p:cNvSpPr>
            <a:spLocks noGrp="1"/>
          </p:cNvSpPr>
          <p:nvPr>
            <p:ph idx="1"/>
          </p:nvPr>
        </p:nvSpPr>
        <p:spPr/>
        <p:txBody>
          <a:bodyPr>
            <a:normAutofit fontScale="92500" lnSpcReduction="20000"/>
          </a:bodyPr>
          <a:lstStyle/>
          <a:p>
            <a:r>
              <a:rPr lang="en-AU" dirty="0"/>
              <a:t>Faraday cages cannot block stable or slowly varying magnetic fields, such as the Earth's magnetic field (a compass will still work inside). To a large degree, though, they shield the interior from external electromagnetic radiation if the conductor is thick enough and any holes are significantly smaller than the wavelength of the radiation.</a:t>
            </a:r>
          </a:p>
          <a:p>
            <a:r>
              <a:rPr lang="en-AU" dirty="0"/>
              <a:t>A common misconception is that a Faraday cage provides full blockage or attenuation; this is not true. The reception or transmission of radio waves, a form of electromagnetic radiation, to or from an antenna within a Faraday cage is heavily attenuated or blocked by the cage; however, a Faraday cage has varied attenuation depending on wave form, frequency or distance from receiver/transmitter, and receiver/transmitter power. Near-field high-powered frequency transmissions like HF RFID are more likely to penetrate. Solid cages generally attenuate fields over a broader range of frequencies than mesh cages. </a:t>
            </a:r>
          </a:p>
        </p:txBody>
      </p:sp>
    </p:spTree>
    <p:extLst>
      <p:ext uri="{BB962C8B-B14F-4D97-AF65-F5344CB8AC3E}">
        <p14:creationId xmlns:p14="http://schemas.microsoft.com/office/powerpoint/2010/main" val="4103204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WAVE MODEL VS PARTICLE MODEL</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lstStyle/>
          <a:p>
            <a:r>
              <a:rPr lang="en-AU" dirty="0"/>
              <a:t>Nonetheless, each theory has supporting evidence… along with phenomena that they cannot explain (which we shall cover in due course):</a:t>
            </a:r>
          </a:p>
        </p:txBody>
      </p:sp>
      <p:pic>
        <p:nvPicPr>
          <p:cNvPr id="5" name="Picture 4">
            <a:extLst>
              <a:ext uri="{FF2B5EF4-FFF2-40B4-BE49-F238E27FC236}">
                <a16:creationId xmlns:a16="http://schemas.microsoft.com/office/drawing/2014/main" id="{0A02512B-4E87-400E-91C1-4276D8513616}"/>
              </a:ext>
            </a:extLst>
          </p:cNvPr>
          <p:cNvPicPr>
            <a:picLocks noChangeAspect="1"/>
          </p:cNvPicPr>
          <p:nvPr/>
        </p:nvPicPr>
        <p:blipFill>
          <a:blip r:embed="rId3"/>
          <a:stretch>
            <a:fillRect/>
          </a:stretch>
        </p:blipFill>
        <p:spPr>
          <a:xfrm>
            <a:off x="3531424" y="2870655"/>
            <a:ext cx="4857750" cy="3752850"/>
          </a:xfrm>
          <a:prstGeom prst="rect">
            <a:avLst/>
          </a:prstGeom>
        </p:spPr>
      </p:pic>
    </p:spTree>
    <p:extLst>
      <p:ext uri="{BB962C8B-B14F-4D97-AF65-F5344CB8AC3E}">
        <p14:creationId xmlns:p14="http://schemas.microsoft.com/office/powerpoint/2010/main" val="1068512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9304A-AFFE-4866-8C65-46C5FF2DD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023" y="1088932"/>
            <a:ext cx="7729954" cy="4680136"/>
          </a:xfrm>
          <a:prstGeom prst="rect">
            <a:avLst/>
          </a:prstGeom>
        </p:spPr>
      </p:pic>
    </p:spTree>
    <p:extLst>
      <p:ext uri="{BB962C8B-B14F-4D97-AF65-F5344CB8AC3E}">
        <p14:creationId xmlns:p14="http://schemas.microsoft.com/office/powerpoint/2010/main" val="1618288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raday Cage GIF | Gfycat">
            <a:extLst>
              <a:ext uri="{FF2B5EF4-FFF2-40B4-BE49-F238E27FC236}">
                <a16:creationId xmlns:a16="http://schemas.microsoft.com/office/drawing/2014/main" id="{F6F1F78A-B228-4516-8322-FC328E4D290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60168" y="3501827"/>
            <a:ext cx="4304383" cy="32344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ll Solar Panels Survive a Nuclear EMP or Coronal Mass Ejection ...">
            <a:extLst>
              <a:ext uri="{FF2B5EF4-FFF2-40B4-BE49-F238E27FC236}">
                <a16:creationId xmlns:a16="http://schemas.microsoft.com/office/drawing/2014/main" id="{7DB57846-081C-4CA7-83C1-829A29E3A52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2736" y="1884609"/>
            <a:ext cx="5736993" cy="32344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la GIF on GIFER - by Nigami">
            <a:extLst>
              <a:ext uri="{FF2B5EF4-FFF2-40B4-BE49-F238E27FC236}">
                <a16:creationId xmlns:a16="http://schemas.microsoft.com/office/drawing/2014/main" id="{61B80437-01B2-410E-AAF0-5BA3536B378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383372" y="171204"/>
            <a:ext cx="3240740" cy="325779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62CF2D6-5ED8-46E1-B983-A218B58A9EE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FARADAY CAGE</a:t>
            </a:r>
          </a:p>
        </p:txBody>
      </p:sp>
    </p:spTree>
    <p:extLst>
      <p:ext uri="{BB962C8B-B14F-4D97-AF65-F5344CB8AC3E}">
        <p14:creationId xmlns:p14="http://schemas.microsoft.com/office/powerpoint/2010/main" val="3766236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67DC8F-255B-4E30-99FC-64710E56D5E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FARADAY CAGE</a:t>
            </a:r>
          </a:p>
        </p:txBody>
      </p:sp>
      <p:pic>
        <p:nvPicPr>
          <p:cNvPr id="2" name="Online Media 1" title="5B20.35 Radio in Faraday Cage">
            <a:hlinkClick r:id="" action="ppaction://media"/>
            <a:extLst>
              <a:ext uri="{FF2B5EF4-FFF2-40B4-BE49-F238E27FC236}">
                <a16:creationId xmlns:a16="http://schemas.microsoft.com/office/drawing/2014/main" id="{4C0D6B7A-BD4E-439F-AEB4-745C184A98EE}"/>
              </a:ext>
            </a:extLst>
          </p:cNvPr>
          <p:cNvPicPr>
            <a:picLocks noRot="1" noChangeAspect="1"/>
          </p:cNvPicPr>
          <p:nvPr>
            <a:videoFile r:link="rId1"/>
          </p:nvPr>
        </p:nvPicPr>
        <p:blipFill>
          <a:blip r:embed="rId3"/>
          <a:stretch>
            <a:fillRect/>
          </a:stretch>
        </p:blipFill>
        <p:spPr>
          <a:xfrm>
            <a:off x="3349311" y="1690688"/>
            <a:ext cx="5493378" cy="4120034"/>
          </a:xfrm>
          <a:prstGeom prst="rect">
            <a:avLst/>
          </a:prstGeom>
        </p:spPr>
      </p:pic>
    </p:spTree>
    <p:extLst>
      <p:ext uri="{BB962C8B-B14F-4D97-AF65-F5344CB8AC3E}">
        <p14:creationId xmlns:p14="http://schemas.microsoft.com/office/powerpoint/2010/main" val="330444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All objects that have a temperature above absolute zero (-273.15</a:t>
            </a:r>
            <a:r>
              <a:rPr lang="en-AU" dirty="0">
                <a:latin typeface="Times New Roman" panose="02020603050405020304" pitchFamily="18" charset="0"/>
                <a:cs typeface="Times New Roman" panose="02020603050405020304" pitchFamily="18" charset="0"/>
              </a:rPr>
              <a:t>˚</a:t>
            </a:r>
            <a:r>
              <a:rPr lang="en-AU" dirty="0"/>
              <a:t>C) emit electromagnetic radiation. At room temperature, most of this radiation is in the infrared part of the spectrum (and is thus invisible to the naked eye).</a:t>
            </a:r>
          </a:p>
          <a:p>
            <a:r>
              <a:rPr lang="en-AU" dirty="0"/>
              <a:t>At higher temperatures, the amount of radiation emitted is greater, and the peak-frequency increases (wavelength decreases), meaning that more of the emitted radiation is in the visible spectrum.</a:t>
            </a:r>
          </a:p>
        </p:txBody>
      </p:sp>
    </p:spTree>
    <p:extLst>
      <p:ext uri="{BB962C8B-B14F-4D97-AF65-F5344CB8AC3E}">
        <p14:creationId xmlns:p14="http://schemas.microsoft.com/office/powerpoint/2010/main" val="2033332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pic>
        <p:nvPicPr>
          <p:cNvPr id="9" name="Picture 8">
            <a:extLst>
              <a:ext uri="{FF2B5EF4-FFF2-40B4-BE49-F238E27FC236}">
                <a16:creationId xmlns:a16="http://schemas.microsoft.com/office/drawing/2014/main" id="{948B4443-F46C-48C4-9A29-DC14545F545B}"/>
              </a:ext>
            </a:extLst>
          </p:cNvPr>
          <p:cNvPicPr>
            <a:picLocks noChangeAspect="1"/>
          </p:cNvPicPr>
          <p:nvPr/>
        </p:nvPicPr>
        <p:blipFill>
          <a:blip r:embed="rId2"/>
          <a:stretch>
            <a:fillRect/>
          </a:stretch>
        </p:blipFill>
        <p:spPr>
          <a:xfrm>
            <a:off x="213050" y="1492508"/>
            <a:ext cx="3828564" cy="2051154"/>
          </a:xfrm>
          <a:prstGeom prst="rect">
            <a:avLst/>
          </a:prstGeom>
        </p:spPr>
      </p:pic>
      <p:pic>
        <p:nvPicPr>
          <p:cNvPr id="11" name="Picture 10">
            <a:extLst>
              <a:ext uri="{FF2B5EF4-FFF2-40B4-BE49-F238E27FC236}">
                <a16:creationId xmlns:a16="http://schemas.microsoft.com/office/drawing/2014/main" id="{F3EB90B4-B6CC-432C-A6FB-571C4FC81C97}"/>
              </a:ext>
            </a:extLst>
          </p:cNvPr>
          <p:cNvPicPr>
            <a:picLocks noChangeAspect="1"/>
          </p:cNvPicPr>
          <p:nvPr/>
        </p:nvPicPr>
        <p:blipFill>
          <a:blip r:embed="rId3"/>
          <a:stretch>
            <a:fillRect/>
          </a:stretch>
        </p:blipFill>
        <p:spPr>
          <a:xfrm>
            <a:off x="213050" y="3559625"/>
            <a:ext cx="3828564" cy="2051154"/>
          </a:xfrm>
          <a:prstGeom prst="rect">
            <a:avLst/>
          </a:prstGeom>
        </p:spPr>
      </p:pic>
      <p:pic>
        <p:nvPicPr>
          <p:cNvPr id="13" name="Picture 12">
            <a:extLst>
              <a:ext uri="{FF2B5EF4-FFF2-40B4-BE49-F238E27FC236}">
                <a16:creationId xmlns:a16="http://schemas.microsoft.com/office/drawing/2014/main" id="{80118DFD-E0C1-4427-BCD9-7DE30625F38B}"/>
              </a:ext>
            </a:extLst>
          </p:cNvPr>
          <p:cNvPicPr>
            <a:picLocks noChangeAspect="1"/>
          </p:cNvPicPr>
          <p:nvPr/>
        </p:nvPicPr>
        <p:blipFill>
          <a:blip r:embed="rId4"/>
          <a:stretch>
            <a:fillRect/>
          </a:stretch>
        </p:blipFill>
        <p:spPr>
          <a:xfrm>
            <a:off x="4055804" y="1493222"/>
            <a:ext cx="3828564" cy="2050576"/>
          </a:xfrm>
          <a:prstGeom prst="rect">
            <a:avLst/>
          </a:prstGeom>
        </p:spPr>
      </p:pic>
      <p:pic>
        <p:nvPicPr>
          <p:cNvPr id="15" name="Picture 14">
            <a:extLst>
              <a:ext uri="{FF2B5EF4-FFF2-40B4-BE49-F238E27FC236}">
                <a16:creationId xmlns:a16="http://schemas.microsoft.com/office/drawing/2014/main" id="{FAA1FF0E-7E6B-4687-8643-92F6B85C521F}"/>
              </a:ext>
            </a:extLst>
          </p:cNvPr>
          <p:cNvPicPr>
            <a:picLocks noChangeAspect="1"/>
          </p:cNvPicPr>
          <p:nvPr/>
        </p:nvPicPr>
        <p:blipFill>
          <a:blip r:embed="rId5"/>
          <a:stretch>
            <a:fillRect/>
          </a:stretch>
        </p:blipFill>
        <p:spPr>
          <a:xfrm>
            <a:off x="8028852" y="2120136"/>
            <a:ext cx="4023188" cy="2878978"/>
          </a:xfrm>
          <a:prstGeom prst="rect">
            <a:avLst/>
          </a:prstGeom>
        </p:spPr>
      </p:pic>
      <p:pic>
        <p:nvPicPr>
          <p:cNvPr id="19" name="Picture 18">
            <a:extLst>
              <a:ext uri="{FF2B5EF4-FFF2-40B4-BE49-F238E27FC236}">
                <a16:creationId xmlns:a16="http://schemas.microsoft.com/office/drawing/2014/main" id="{0AA7C95F-D596-4C7F-ADD7-C2B8623CCCFB}"/>
              </a:ext>
            </a:extLst>
          </p:cNvPr>
          <p:cNvPicPr>
            <a:picLocks noChangeAspect="1"/>
          </p:cNvPicPr>
          <p:nvPr/>
        </p:nvPicPr>
        <p:blipFill>
          <a:blip r:embed="rId6"/>
          <a:stretch>
            <a:fillRect/>
          </a:stretch>
        </p:blipFill>
        <p:spPr>
          <a:xfrm>
            <a:off x="4055804" y="3559625"/>
            <a:ext cx="3828564" cy="2046879"/>
          </a:xfrm>
          <a:prstGeom prst="rect">
            <a:avLst/>
          </a:prstGeom>
        </p:spPr>
      </p:pic>
    </p:spTree>
    <p:extLst>
      <p:ext uri="{BB962C8B-B14F-4D97-AF65-F5344CB8AC3E}">
        <p14:creationId xmlns:p14="http://schemas.microsoft.com/office/powerpoint/2010/main" val="1994379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6438830" cy="4351338"/>
          </a:xfrm>
        </p:spPr>
        <p:txBody>
          <a:bodyPr>
            <a:normAutofit lnSpcReduction="10000"/>
          </a:bodyPr>
          <a:lstStyle/>
          <a:p>
            <a:r>
              <a:rPr lang="en-AU" dirty="0"/>
              <a:t>For an ideal blackbody radiator, the emission spectrum will depend solely upon temperature. In reality, the type and shape of material also play a role.</a:t>
            </a:r>
          </a:p>
          <a:p>
            <a:r>
              <a:rPr lang="en-AU" dirty="0"/>
              <a:t>Why is it called a blackbody radiator? A blackbody is an ideal absorber that absorbs all incident radiation (by contrast, a </a:t>
            </a:r>
            <a:r>
              <a:rPr lang="en-AU" i="1" dirty="0" err="1"/>
              <a:t>whitebody</a:t>
            </a:r>
            <a:r>
              <a:rPr lang="en-AU" dirty="0"/>
              <a:t> would be a perfect reflector, having a high albedo). It is also in thermal equilibrium with its surroundings, so it absorbs and emits/radiates energy at the same rate.</a:t>
            </a:r>
          </a:p>
        </p:txBody>
      </p:sp>
      <p:pic>
        <p:nvPicPr>
          <p:cNvPr id="5" name="Picture 4">
            <a:extLst>
              <a:ext uri="{FF2B5EF4-FFF2-40B4-BE49-F238E27FC236}">
                <a16:creationId xmlns:a16="http://schemas.microsoft.com/office/drawing/2014/main" id="{8FAFA33F-A89B-4B25-BF3F-F8815F5FF5A2}"/>
              </a:ext>
            </a:extLst>
          </p:cNvPr>
          <p:cNvPicPr>
            <a:picLocks noChangeAspect="1"/>
          </p:cNvPicPr>
          <p:nvPr/>
        </p:nvPicPr>
        <p:blipFill>
          <a:blip r:embed="rId2"/>
          <a:stretch>
            <a:fillRect/>
          </a:stretch>
        </p:blipFill>
        <p:spPr>
          <a:xfrm>
            <a:off x="7277030" y="0"/>
            <a:ext cx="4785189" cy="6858000"/>
          </a:xfrm>
          <a:prstGeom prst="rect">
            <a:avLst/>
          </a:prstGeom>
        </p:spPr>
      </p:pic>
    </p:spTree>
    <p:extLst>
      <p:ext uri="{BB962C8B-B14F-4D97-AF65-F5344CB8AC3E}">
        <p14:creationId xmlns:p14="http://schemas.microsoft.com/office/powerpoint/2010/main" val="3529867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fontScale="92500"/>
          </a:bodyPr>
          <a:lstStyle/>
          <a:p>
            <a:r>
              <a:rPr lang="en-AU" b="0" i="0" dirty="0">
                <a:effectLst/>
              </a:rPr>
              <a:t>In the laboratory, blackbody radiation is approximated by the radiation from a small hole in a large cavity in an entirely opaque body that is that is maintained at a constant temperature.</a:t>
            </a:r>
          </a:p>
          <a:p>
            <a:r>
              <a:rPr lang="en-AU" b="0" i="0" dirty="0">
                <a:effectLst/>
              </a:rPr>
              <a:t>Any light entering the hole would have to reflect off the walls of the cavity multiple times before it escaped, in which process it is nearly certain to be absorbed. Absorption occurs regardless of the </a:t>
            </a:r>
            <a:r>
              <a:rPr lang="en-AU" b="0" i="0" u="none" strike="noStrike" dirty="0">
                <a:effectLst/>
              </a:rPr>
              <a:t>wavelength</a:t>
            </a:r>
            <a:r>
              <a:rPr lang="en-AU" b="0" i="0" dirty="0">
                <a:effectLst/>
              </a:rPr>
              <a:t> of the radiation entering (as long as it is small compared to the hole).</a:t>
            </a:r>
          </a:p>
          <a:p>
            <a:r>
              <a:rPr lang="en-AU" b="0" i="0" dirty="0">
                <a:effectLst/>
              </a:rPr>
              <a:t>The hole, then, is a close approximation of a theoretical black body and, if the cavity is heated, the </a:t>
            </a:r>
            <a:r>
              <a:rPr lang="en-AU" b="0" i="0" u="none" strike="noStrike" dirty="0">
                <a:effectLst/>
              </a:rPr>
              <a:t>spectrum</a:t>
            </a:r>
            <a:r>
              <a:rPr lang="en-AU" b="0" i="0" dirty="0">
                <a:effectLst/>
              </a:rPr>
              <a:t> of the hole's radiation (i.e., the amount of light emitted from the hole at each wavelength) will be continuous, and will depend only on the temperature.</a:t>
            </a:r>
            <a:endParaRPr lang="en-AU" dirty="0"/>
          </a:p>
        </p:txBody>
      </p:sp>
    </p:spTree>
    <p:extLst>
      <p:ext uri="{BB962C8B-B14F-4D97-AF65-F5344CB8AC3E}">
        <p14:creationId xmlns:p14="http://schemas.microsoft.com/office/powerpoint/2010/main" val="199521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pic>
        <p:nvPicPr>
          <p:cNvPr id="6" name="Picture 5">
            <a:extLst>
              <a:ext uri="{FF2B5EF4-FFF2-40B4-BE49-F238E27FC236}">
                <a16:creationId xmlns:a16="http://schemas.microsoft.com/office/drawing/2014/main" id="{A6603A10-9067-460C-8E69-32A7BB5F5E0D}"/>
              </a:ext>
            </a:extLst>
          </p:cNvPr>
          <p:cNvPicPr>
            <a:picLocks noChangeAspect="1"/>
          </p:cNvPicPr>
          <p:nvPr/>
        </p:nvPicPr>
        <p:blipFill>
          <a:blip r:embed="rId2"/>
          <a:stretch>
            <a:fillRect/>
          </a:stretch>
        </p:blipFill>
        <p:spPr>
          <a:xfrm>
            <a:off x="7363795" y="157219"/>
            <a:ext cx="3916915" cy="2258755"/>
          </a:xfrm>
          <a:prstGeom prst="rect">
            <a:avLst/>
          </a:prstGeom>
        </p:spPr>
      </p:pic>
      <p:pic>
        <p:nvPicPr>
          <p:cNvPr id="7" name="Picture 6">
            <a:extLst>
              <a:ext uri="{FF2B5EF4-FFF2-40B4-BE49-F238E27FC236}">
                <a16:creationId xmlns:a16="http://schemas.microsoft.com/office/drawing/2014/main" id="{51CBDA7B-7B11-4214-8287-873826ED1B68}"/>
              </a:ext>
            </a:extLst>
          </p:cNvPr>
          <p:cNvPicPr>
            <a:picLocks noChangeAspect="1"/>
          </p:cNvPicPr>
          <p:nvPr/>
        </p:nvPicPr>
        <p:blipFill>
          <a:blip r:embed="rId3"/>
          <a:stretch>
            <a:fillRect/>
          </a:stretch>
        </p:blipFill>
        <p:spPr>
          <a:xfrm>
            <a:off x="8260313" y="2800671"/>
            <a:ext cx="2507214" cy="3900110"/>
          </a:xfrm>
          <a:prstGeom prst="rect">
            <a:avLst/>
          </a:prstGeom>
        </p:spPr>
      </p:pic>
      <p:pic>
        <p:nvPicPr>
          <p:cNvPr id="8" name="Picture 7">
            <a:extLst>
              <a:ext uri="{FF2B5EF4-FFF2-40B4-BE49-F238E27FC236}">
                <a16:creationId xmlns:a16="http://schemas.microsoft.com/office/drawing/2014/main" id="{4C35D16B-FF53-4FD4-AA4F-7A5457FB0093}"/>
              </a:ext>
            </a:extLst>
          </p:cNvPr>
          <p:cNvPicPr>
            <a:picLocks noChangeAspect="1"/>
          </p:cNvPicPr>
          <p:nvPr/>
        </p:nvPicPr>
        <p:blipFill>
          <a:blip r:embed="rId4"/>
          <a:stretch>
            <a:fillRect/>
          </a:stretch>
        </p:blipFill>
        <p:spPr>
          <a:xfrm>
            <a:off x="492967" y="2573003"/>
            <a:ext cx="6445669" cy="3621294"/>
          </a:xfrm>
          <a:prstGeom prst="rect">
            <a:avLst/>
          </a:prstGeom>
        </p:spPr>
      </p:pic>
    </p:spTree>
    <p:extLst>
      <p:ext uri="{BB962C8B-B14F-4D97-AF65-F5344CB8AC3E}">
        <p14:creationId xmlns:p14="http://schemas.microsoft.com/office/powerpoint/2010/main" val="1352710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For an ideal blackbody radiator, there is a mathematical relationship between the peak wavelength emitted and the temperature, called Wien’s Displacement Law:</a:t>
                </a:r>
              </a:p>
              <a:p>
                <a:pPr marL="0" indent="0">
                  <a:buNone/>
                </a:pPr>
                <a:endParaRPr lang="en-AU" dirty="0"/>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𝜆</m:t>
                          </m:r>
                        </m:e>
                        <m:sub>
                          <m:r>
                            <a:rPr lang="en-AU" b="0" i="1" smtClean="0">
                              <a:latin typeface="Cambria Math" panose="02040503050406030204" pitchFamily="18" charset="0"/>
                            </a:rPr>
                            <m:t>𝑝𝑒𝑎𝑘</m:t>
                          </m:r>
                        </m:sub>
                      </m:sSub>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𝑏</m:t>
                          </m:r>
                        </m:num>
                        <m:den>
                          <m:r>
                            <a:rPr lang="en-AU" b="0" i="1" smtClean="0">
                              <a:latin typeface="Cambria Math" panose="02040503050406030204" pitchFamily="18" charset="0"/>
                            </a:rPr>
                            <m:t>𝑇</m:t>
                          </m:r>
                        </m:den>
                      </m:f>
                    </m:oMath>
                  </m:oMathPara>
                </a14:m>
                <a:endParaRPr lang="en-AU" dirty="0"/>
              </a:p>
              <a:p>
                <a:pPr marL="0" indent="0" algn="ctr">
                  <a:buNone/>
                </a:pPr>
                <a:endParaRPr lang="en-AU" dirty="0"/>
              </a:p>
              <a:p>
                <a:pPr marL="914400" lvl="2" indent="0">
                  <a:buNone/>
                </a:pPr>
                <a:r>
                  <a:rPr lang="en-AU" sz="2800" dirty="0"/>
                  <a:t>Where ‘b’ is Wien’s Displacement Constant</a:t>
                </a:r>
              </a:p>
              <a:p>
                <a:pPr marL="914400" lvl="2" indent="0">
                  <a:buNone/>
                </a:pPr>
                <a:r>
                  <a:rPr lang="en-AU" sz="2800" dirty="0"/>
                  <a:t>(b = </a:t>
                </a:r>
                <a:r>
                  <a:rPr lang="en-AU" sz="2800" b="0" i="0" dirty="0">
                    <a:effectLst/>
                  </a:rPr>
                  <a:t>2.897771955 × 10</a:t>
                </a:r>
                <a:r>
                  <a:rPr lang="en-AU" sz="2800" b="0" i="0" baseline="30000" dirty="0">
                    <a:effectLst/>
                  </a:rPr>
                  <a:t>−3</a:t>
                </a:r>
                <a:r>
                  <a:rPr lang="en-AU" sz="2800" b="0" i="0" dirty="0">
                    <a:effectLst/>
                  </a:rPr>
                  <a:t> m K</a:t>
                </a:r>
                <a:r>
                  <a:rPr lang="en-AU" sz="2800" dirty="0"/>
                  <a:t>)</a:t>
                </a:r>
              </a:p>
              <a:p>
                <a:pPr marL="914400" lvl="2" indent="0">
                  <a:buNone/>
                </a:pPr>
                <a:r>
                  <a:rPr lang="en-AU" sz="2800" dirty="0"/>
                  <a:t>‘T’ is temperature in Kelvin (K)</a:t>
                </a:r>
              </a:p>
            </p:txBody>
          </p:sp>
        </mc:Choice>
        <mc:Fallback xmlns="">
          <p:sp>
            <p:nvSpPr>
              <p:cNvPr id="3" name="Content Placeholder 2">
                <a:extLst>
                  <a:ext uri="{FF2B5EF4-FFF2-40B4-BE49-F238E27FC236}">
                    <a16:creationId xmlns:a16="http://schemas.microsoft.com/office/drawing/2014/main" id="{60D17D95-52FA-4289-83C7-D82B68F65588}"/>
                  </a:ext>
                </a:extLst>
              </p:cNvPr>
              <p:cNvSpPr>
                <a:spLocks noGrp="1" noRot="1" noChangeAspect="1" noMove="1" noResize="1" noEditPoints="1" noAdjustHandles="1" noChangeArrowheads="1" noChangeShapeType="1" noTextEdit="1"/>
              </p:cNvSpPr>
              <p:nvPr>
                <p:ph idx="1"/>
              </p:nvPr>
            </p:nvSpPr>
            <p:spPr>
              <a:blipFill>
                <a:blip r:embed="rId2"/>
                <a:stretch>
                  <a:fillRect l="-1043" t="-2241" b="-3641"/>
                </a:stretch>
              </a:blipFill>
            </p:spPr>
            <p:txBody>
              <a:bodyPr/>
              <a:lstStyle/>
              <a:p>
                <a:r>
                  <a:rPr lang="en-AU">
                    <a:noFill/>
                  </a:rPr>
                  <a:t> </a:t>
                </a:r>
              </a:p>
            </p:txBody>
          </p:sp>
        </mc:Fallback>
      </mc:AlternateContent>
    </p:spTree>
    <p:extLst>
      <p:ext uri="{BB962C8B-B14F-4D97-AF65-F5344CB8AC3E}">
        <p14:creationId xmlns:p14="http://schemas.microsoft.com/office/powerpoint/2010/main" val="2930411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So, why all this fuss over blackbody radiators? Well, an understanding between emitted wavelength and temperature allows us to approximate the temperature of things that otherwise could not; stars, galaxies, even space itself.</a:t>
            </a:r>
          </a:p>
        </p:txBody>
      </p:sp>
    </p:spTree>
    <p:extLst>
      <p:ext uri="{BB962C8B-B14F-4D97-AF65-F5344CB8AC3E}">
        <p14:creationId xmlns:p14="http://schemas.microsoft.com/office/powerpoint/2010/main" val="30355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A790-E3E9-4B5C-AD09-ED036FEB4E23}"/>
              </a:ext>
            </a:extLst>
          </p:cNvPr>
          <p:cNvSpPr>
            <a:spLocks noGrp="1"/>
          </p:cNvSpPr>
          <p:nvPr>
            <p:ph type="title"/>
          </p:nvPr>
        </p:nvSpPr>
        <p:spPr/>
        <p:txBody>
          <a:bodyPr/>
          <a:lstStyle/>
          <a:p>
            <a:r>
              <a:rPr lang="en-AU" u="sng" dirty="0"/>
              <a:t>MODEL OF A WAVE</a:t>
            </a:r>
          </a:p>
        </p:txBody>
      </p:sp>
      <p:sp>
        <p:nvSpPr>
          <p:cNvPr id="3" name="Content Placeholder 2">
            <a:extLst>
              <a:ext uri="{FF2B5EF4-FFF2-40B4-BE49-F238E27FC236}">
                <a16:creationId xmlns:a16="http://schemas.microsoft.com/office/drawing/2014/main" id="{1F46216D-1AC7-495F-AF94-DCEF505DAF3A}"/>
              </a:ext>
            </a:extLst>
          </p:cNvPr>
          <p:cNvSpPr>
            <a:spLocks noGrp="1"/>
          </p:cNvSpPr>
          <p:nvPr>
            <p:ph idx="1"/>
          </p:nvPr>
        </p:nvSpPr>
        <p:spPr>
          <a:xfrm>
            <a:off x="838200" y="1825625"/>
            <a:ext cx="10515600" cy="998311"/>
          </a:xfrm>
        </p:spPr>
        <p:txBody>
          <a:bodyPr/>
          <a:lstStyle/>
          <a:p>
            <a:r>
              <a:rPr lang="en-AU" dirty="0"/>
              <a:t>Before we get too carried away, let’s recap some wave-terminology that should hopefully be familiar:</a:t>
            </a:r>
          </a:p>
        </p:txBody>
      </p:sp>
      <p:pic>
        <p:nvPicPr>
          <p:cNvPr id="6146" name="Picture 2" descr="Parts of Wave - Mrs. Munn&amp;#39;s Science">
            <a:extLst>
              <a:ext uri="{FF2B5EF4-FFF2-40B4-BE49-F238E27FC236}">
                <a16:creationId xmlns:a16="http://schemas.microsoft.com/office/drawing/2014/main" id="{91081064-1AA8-409B-B889-CBB3729F5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23936"/>
            <a:ext cx="7177087" cy="331651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2F7A30D-47DA-4034-A47B-EDD6F00FCADA}"/>
              </a:ext>
            </a:extLst>
          </p:cNvPr>
          <p:cNvSpPr txBox="1">
            <a:spLocks/>
          </p:cNvSpPr>
          <p:nvPr/>
        </p:nvSpPr>
        <p:spPr>
          <a:xfrm>
            <a:off x="7895253" y="2670208"/>
            <a:ext cx="4094584" cy="374925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Period (</a:t>
            </a:r>
            <a:r>
              <a:rPr lang="el-GR" dirty="0"/>
              <a:t>Τ</a:t>
            </a:r>
            <a:r>
              <a:rPr lang="en-AU" dirty="0"/>
              <a:t>) = Time for the wavefront to travel a distance of </a:t>
            </a:r>
            <a:r>
              <a:rPr lang="el-GR" dirty="0"/>
              <a:t>λ</a:t>
            </a:r>
            <a:r>
              <a:rPr lang="en-AU" dirty="0"/>
              <a:t>.</a:t>
            </a:r>
          </a:p>
          <a:p>
            <a:r>
              <a:rPr lang="en-AU" dirty="0"/>
              <a:t>Frequency (f) = 1/Τ = the number of waves to pass a point in 1 second (Hz).</a:t>
            </a:r>
          </a:p>
          <a:p>
            <a:r>
              <a:rPr lang="en-AU" dirty="0"/>
              <a:t>Amplitude is a measure of the energy carried by the wave.</a:t>
            </a:r>
          </a:p>
        </p:txBody>
      </p:sp>
      <p:sp>
        <p:nvSpPr>
          <p:cNvPr id="6" name="Content Placeholder 2">
            <a:extLst>
              <a:ext uri="{FF2B5EF4-FFF2-40B4-BE49-F238E27FC236}">
                <a16:creationId xmlns:a16="http://schemas.microsoft.com/office/drawing/2014/main" id="{7A6D686C-E438-42EB-88C6-726BC0F374D4}"/>
              </a:ext>
            </a:extLst>
          </p:cNvPr>
          <p:cNvSpPr txBox="1">
            <a:spLocks/>
          </p:cNvSpPr>
          <p:nvPr/>
        </p:nvSpPr>
        <p:spPr>
          <a:xfrm>
            <a:off x="4797489" y="2893528"/>
            <a:ext cx="604935" cy="539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t>(</a:t>
            </a:r>
            <a:r>
              <a:rPr lang="el-GR" sz="2000" dirty="0"/>
              <a:t>λ</a:t>
            </a:r>
            <a:r>
              <a:rPr lang="en-AU" sz="2000" dirty="0"/>
              <a:t>)</a:t>
            </a:r>
          </a:p>
        </p:txBody>
      </p:sp>
    </p:spTree>
    <p:extLst>
      <p:ext uri="{BB962C8B-B14F-4D97-AF65-F5344CB8AC3E}">
        <p14:creationId xmlns:p14="http://schemas.microsoft.com/office/powerpoint/2010/main" val="3714519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pic>
        <p:nvPicPr>
          <p:cNvPr id="5" name="Picture 4">
            <a:extLst>
              <a:ext uri="{FF2B5EF4-FFF2-40B4-BE49-F238E27FC236}">
                <a16:creationId xmlns:a16="http://schemas.microsoft.com/office/drawing/2014/main" id="{F915F2C7-0BF7-42E1-A9FF-D43913B17BB3}"/>
              </a:ext>
            </a:extLst>
          </p:cNvPr>
          <p:cNvPicPr>
            <a:picLocks noChangeAspect="1"/>
          </p:cNvPicPr>
          <p:nvPr/>
        </p:nvPicPr>
        <p:blipFill>
          <a:blip r:embed="rId3"/>
          <a:stretch>
            <a:fillRect/>
          </a:stretch>
        </p:blipFill>
        <p:spPr>
          <a:xfrm>
            <a:off x="931505" y="1433238"/>
            <a:ext cx="10087947" cy="4722291"/>
          </a:xfrm>
          <a:prstGeom prst="rect">
            <a:avLst/>
          </a:prstGeom>
        </p:spPr>
      </p:pic>
    </p:spTree>
    <p:extLst>
      <p:ext uri="{BB962C8B-B14F-4D97-AF65-F5344CB8AC3E}">
        <p14:creationId xmlns:p14="http://schemas.microsoft.com/office/powerpoint/2010/main" val="3910574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The science of blackbody radiators has been well understood for well over a century. The mathematics of blackbody radiators, however, ran into a slight hiccup around 1900. The problem? It didn’t work!</a:t>
            </a:r>
          </a:p>
          <a:p>
            <a:r>
              <a:rPr lang="en-AU" dirty="0"/>
              <a:t>Well, that’s not strictly true. The law used to predict the intensity &amp; peak wavelength was called the Rayleigh-Jeans Law, and it worked pretty well for long wavelengths (low frequencies). However, for short wavelengths (high frequencies), the prediction varies wildly from reality. This clash between classical theory and reality became known as the </a:t>
            </a:r>
            <a:r>
              <a:rPr lang="en-AU" i="1" dirty="0"/>
              <a:t>Ultraviolet Catastrophe</a:t>
            </a:r>
            <a:r>
              <a:rPr lang="en-AU" dirty="0"/>
              <a:t>.</a:t>
            </a:r>
          </a:p>
        </p:txBody>
      </p:sp>
    </p:spTree>
    <p:extLst>
      <p:ext uri="{BB962C8B-B14F-4D97-AF65-F5344CB8AC3E}">
        <p14:creationId xmlns:p14="http://schemas.microsoft.com/office/powerpoint/2010/main" val="603492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pic>
        <p:nvPicPr>
          <p:cNvPr id="7" name="Picture 6">
            <a:extLst>
              <a:ext uri="{FF2B5EF4-FFF2-40B4-BE49-F238E27FC236}">
                <a16:creationId xmlns:a16="http://schemas.microsoft.com/office/drawing/2014/main" id="{65F3DACE-BC5D-4FB1-9BAB-3F18A0F012C3}"/>
              </a:ext>
            </a:extLst>
          </p:cNvPr>
          <p:cNvPicPr>
            <a:picLocks noChangeAspect="1"/>
          </p:cNvPicPr>
          <p:nvPr/>
        </p:nvPicPr>
        <p:blipFill>
          <a:blip r:embed="rId2"/>
          <a:stretch>
            <a:fillRect/>
          </a:stretch>
        </p:blipFill>
        <p:spPr>
          <a:xfrm>
            <a:off x="2314575" y="1435100"/>
            <a:ext cx="7562850" cy="5057775"/>
          </a:xfrm>
          <a:prstGeom prst="rect">
            <a:avLst/>
          </a:prstGeom>
        </p:spPr>
      </p:pic>
    </p:spTree>
    <p:extLst>
      <p:ext uri="{BB962C8B-B14F-4D97-AF65-F5344CB8AC3E}">
        <p14:creationId xmlns:p14="http://schemas.microsoft.com/office/powerpoint/2010/main" val="830455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pic>
        <p:nvPicPr>
          <p:cNvPr id="4" name="Picture 3">
            <a:extLst>
              <a:ext uri="{FF2B5EF4-FFF2-40B4-BE49-F238E27FC236}">
                <a16:creationId xmlns:a16="http://schemas.microsoft.com/office/drawing/2014/main" id="{AE2CA311-A545-439D-A945-0A5739F14B1C}"/>
              </a:ext>
            </a:extLst>
          </p:cNvPr>
          <p:cNvPicPr>
            <a:picLocks noChangeAspect="1"/>
          </p:cNvPicPr>
          <p:nvPr/>
        </p:nvPicPr>
        <p:blipFill>
          <a:blip r:embed="rId2"/>
          <a:stretch>
            <a:fillRect/>
          </a:stretch>
        </p:blipFill>
        <p:spPr>
          <a:xfrm>
            <a:off x="2314575" y="1435100"/>
            <a:ext cx="7562850" cy="5057775"/>
          </a:xfrm>
          <a:prstGeom prst="rect">
            <a:avLst/>
          </a:prstGeom>
        </p:spPr>
      </p:pic>
    </p:spTree>
    <p:extLst>
      <p:ext uri="{BB962C8B-B14F-4D97-AF65-F5344CB8AC3E}">
        <p14:creationId xmlns:p14="http://schemas.microsoft.com/office/powerpoint/2010/main" val="339376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BLACKBODY RADIATION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Essentially, the theory predicted that almost all objects would spontaneously emit an arbitrarily high amount of energy until it was near absolute zero. Since this does not happen (I mean, just look around!), this is obviously wrong.</a:t>
            </a:r>
          </a:p>
          <a:p>
            <a:r>
              <a:rPr lang="en-AU" dirty="0"/>
              <a:t>Max Planck resolved the issue by assuming that molecules vibrate at discrete frequencies, and that they gain or lose energy by absorbing or emitting radiation in discrete packets called </a:t>
            </a:r>
            <a:r>
              <a:rPr lang="en-AU" i="1" dirty="0"/>
              <a:t>photons</a:t>
            </a:r>
            <a:r>
              <a:rPr lang="en-AU" dirty="0"/>
              <a:t> (later confirmed by Bose &amp; Einstein).</a:t>
            </a:r>
          </a:p>
          <a:p>
            <a:r>
              <a:rPr lang="en-AU" dirty="0"/>
              <a:t>He even developed an equation to determine the energy of these photons.</a:t>
            </a:r>
          </a:p>
        </p:txBody>
      </p:sp>
    </p:spTree>
    <p:extLst>
      <p:ext uri="{BB962C8B-B14F-4D97-AF65-F5344CB8AC3E}">
        <p14:creationId xmlns:p14="http://schemas.microsoft.com/office/powerpoint/2010/main" val="4174488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PLANCK’S EQUATION</a:t>
            </a:r>
          </a:p>
        </p:txBody>
      </p:sp>
      <p:pic>
        <p:nvPicPr>
          <p:cNvPr id="7" name="Picture 6">
            <a:extLst>
              <a:ext uri="{FF2B5EF4-FFF2-40B4-BE49-F238E27FC236}">
                <a16:creationId xmlns:a16="http://schemas.microsoft.com/office/drawing/2014/main" id="{B233AAC5-EB14-45AA-8971-351A415B392D}"/>
              </a:ext>
            </a:extLst>
          </p:cNvPr>
          <p:cNvPicPr>
            <a:picLocks noChangeAspect="1"/>
          </p:cNvPicPr>
          <p:nvPr/>
        </p:nvPicPr>
        <p:blipFill>
          <a:blip r:embed="rId2"/>
          <a:stretch>
            <a:fillRect/>
          </a:stretch>
        </p:blipFill>
        <p:spPr>
          <a:xfrm>
            <a:off x="2280460" y="1597331"/>
            <a:ext cx="7631080" cy="4895544"/>
          </a:xfrm>
          <a:prstGeom prst="rect">
            <a:avLst/>
          </a:prstGeom>
        </p:spPr>
      </p:pic>
    </p:spTree>
    <p:extLst>
      <p:ext uri="{BB962C8B-B14F-4D97-AF65-F5344CB8AC3E}">
        <p14:creationId xmlns:p14="http://schemas.microsoft.com/office/powerpoint/2010/main" val="2145081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PLANCK’S EQUATION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This ‘quantum’ interpretation worked beautifully in resolving the apparent paradox of the Ultraviolet Catastrophe; however, those little ‘packets’ of light – the photons – were essentially light </a:t>
            </a:r>
            <a:r>
              <a:rPr lang="en-AU" i="1" dirty="0"/>
              <a:t>particles</a:t>
            </a:r>
            <a:r>
              <a:rPr lang="en-AU" dirty="0"/>
              <a:t>. Up until this point, the wave theory for light was generally accepted (it easily explains just about every property of light); on this occasion, however, the wave model for light was unable to explain the experimental observations being made, but a particle model was successful in doing so. Thus, Quantum Theory was born!</a:t>
            </a:r>
          </a:p>
        </p:txBody>
      </p:sp>
      <p:pic>
        <p:nvPicPr>
          <p:cNvPr id="4" name="Picture 3">
            <a:extLst>
              <a:ext uri="{FF2B5EF4-FFF2-40B4-BE49-F238E27FC236}">
                <a16:creationId xmlns:a16="http://schemas.microsoft.com/office/drawing/2014/main" id="{727DB73D-D471-4593-A666-3D124F56A461}"/>
              </a:ext>
            </a:extLst>
          </p:cNvPr>
          <p:cNvPicPr>
            <a:picLocks noChangeAspect="1"/>
          </p:cNvPicPr>
          <p:nvPr/>
        </p:nvPicPr>
        <p:blipFill>
          <a:blip r:embed="rId2"/>
          <a:stretch>
            <a:fillRect/>
          </a:stretch>
        </p:blipFill>
        <p:spPr>
          <a:xfrm>
            <a:off x="10164866" y="4599992"/>
            <a:ext cx="1740996" cy="2162103"/>
          </a:xfrm>
          <a:prstGeom prst="rect">
            <a:avLst/>
          </a:prstGeom>
        </p:spPr>
      </p:pic>
    </p:spTree>
    <p:extLst>
      <p:ext uri="{BB962C8B-B14F-4D97-AF65-F5344CB8AC3E}">
        <p14:creationId xmlns:p14="http://schemas.microsoft.com/office/powerpoint/2010/main" val="710957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PLANCK’S EQUATION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u="sng" dirty="0"/>
              <a:t>Example: Find the energy for a UV photon (f = 2.00 x 10</a:t>
            </a:r>
            <a:r>
              <a:rPr lang="en-AU" u="sng" baseline="30000" dirty="0"/>
              <a:t>15</a:t>
            </a:r>
            <a:r>
              <a:rPr lang="en-AU" u="sng" dirty="0"/>
              <a:t> Hz):</a:t>
            </a:r>
          </a:p>
          <a:p>
            <a:endParaRPr lang="en-AU" dirty="0"/>
          </a:p>
          <a:p>
            <a:r>
              <a:rPr lang="en-AU" dirty="0"/>
              <a:t>Answer: E = hf = (6.63 x 10</a:t>
            </a:r>
            <a:r>
              <a:rPr lang="en-AU" baseline="30000" dirty="0"/>
              <a:t>-34</a:t>
            </a:r>
            <a:r>
              <a:rPr lang="en-AU" dirty="0"/>
              <a:t>)(2.00 x 10</a:t>
            </a:r>
            <a:r>
              <a:rPr lang="en-AU" baseline="30000" dirty="0"/>
              <a:t>15</a:t>
            </a:r>
            <a:r>
              <a:rPr lang="en-AU" dirty="0"/>
              <a:t>) = </a:t>
            </a:r>
            <a:r>
              <a:rPr lang="en-AU" b="1" u="sng" dirty="0">
                <a:solidFill>
                  <a:srgbClr val="FF0000"/>
                </a:solidFill>
              </a:rPr>
              <a:t>1.33 x 10</a:t>
            </a:r>
            <a:r>
              <a:rPr lang="en-AU" b="1" u="sng" baseline="30000" dirty="0">
                <a:solidFill>
                  <a:srgbClr val="FF0000"/>
                </a:solidFill>
              </a:rPr>
              <a:t>-18</a:t>
            </a:r>
            <a:r>
              <a:rPr lang="en-AU" b="1" u="sng" dirty="0">
                <a:solidFill>
                  <a:srgbClr val="FF0000"/>
                </a:solidFill>
              </a:rPr>
              <a:t> J.</a:t>
            </a:r>
          </a:p>
          <a:p>
            <a:endParaRPr lang="en-AU" dirty="0"/>
          </a:p>
          <a:p>
            <a:r>
              <a:rPr lang="en-AU" dirty="0"/>
              <a:t>Because the energies involved are so small, it is common to convert these energies to electron-volts (1 eV = 1.60 x 10</a:t>
            </a:r>
            <a:r>
              <a:rPr lang="en-AU" baseline="30000" dirty="0"/>
              <a:t>-19</a:t>
            </a:r>
            <a:r>
              <a:rPr lang="en-AU" dirty="0"/>
              <a:t> J). Therefore:</a:t>
            </a:r>
          </a:p>
          <a:p>
            <a:endParaRPr lang="en-AU" dirty="0"/>
          </a:p>
          <a:p>
            <a:r>
              <a:rPr lang="en-AU" dirty="0"/>
              <a:t>1.33 x 10</a:t>
            </a:r>
            <a:r>
              <a:rPr lang="en-AU" baseline="30000" dirty="0"/>
              <a:t>-18</a:t>
            </a:r>
            <a:r>
              <a:rPr lang="en-AU" dirty="0"/>
              <a:t> J / 1.60 x 10</a:t>
            </a:r>
            <a:r>
              <a:rPr lang="en-AU" baseline="30000" dirty="0"/>
              <a:t>-19</a:t>
            </a:r>
            <a:r>
              <a:rPr lang="en-AU" dirty="0"/>
              <a:t> = 8.3125 = </a:t>
            </a:r>
            <a:r>
              <a:rPr lang="en-AU" b="1" u="sng" dirty="0">
                <a:solidFill>
                  <a:srgbClr val="FF0000"/>
                </a:solidFill>
              </a:rPr>
              <a:t>8.31 eV</a:t>
            </a:r>
          </a:p>
        </p:txBody>
      </p:sp>
    </p:spTree>
    <p:extLst>
      <p:ext uri="{BB962C8B-B14F-4D97-AF65-F5344CB8AC3E}">
        <p14:creationId xmlns:p14="http://schemas.microsoft.com/office/powerpoint/2010/main" val="253628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PLANCK’S EQUATION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a:xfrm>
            <a:off x="838200" y="1825625"/>
            <a:ext cx="10899710" cy="4351338"/>
          </a:xfrm>
        </p:spPr>
        <p:txBody>
          <a:bodyPr>
            <a:normAutofit/>
          </a:bodyPr>
          <a:lstStyle/>
          <a:p>
            <a:r>
              <a:rPr lang="en-AU" u="sng" dirty="0"/>
              <a:t>Example: A photon has an energy of 1.24 MeV. What part of the spectrum is it from?</a:t>
            </a:r>
          </a:p>
          <a:p>
            <a:endParaRPr lang="en-AU" dirty="0"/>
          </a:p>
          <a:p>
            <a:r>
              <a:rPr lang="en-AU" dirty="0"/>
              <a:t>Answer: (1.24 x 10</a:t>
            </a:r>
            <a:r>
              <a:rPr lang="en-AU" baseline="30000" dirty="0"/>
              <a:t>6</a:t>
            </a:r>
            <a:r>
              <a:rPr lang="en-AU" dirty="0"/>
              <a:t>)(1.60 x 10</a:t>
            </a:r>
            <a:r>
              <a:rPr lang="en-AU" baseline="30000" dirty="0"/>
              <a:t>-19</a:t>
            </a:r>
            <a:r>
              <a:rPr lang="en-AU" dirty="0"/>
              <a:t>) = 1.984 x 10</a:t>
            </a:r>
            <a:r>
              <a:rPr lang="en-AU" baseline="30000" dirty="0"/>
              <a:t>-13</a:t>
            </a:r>
            <a:r>
              <a:rPr lang="en-AU" dirty="0"/>
              <a:t> J</a:t>
            </a:r>
            <a:endParaRPr lang="en-AU" b="1" u="sng" dirty="0"/>
          </a:p>
          <a:p>
            <a:r>
              <a:rPr lang="en-AU" dirty="0"/>
              <a:t>f = E/h = 1.984 x 10</a:t>
            </a:r>
            <a:r>
              <a:rPr lang="en-AU" baseline="30000" dirty="0"/>
              <a:t>-13</a:t>
            </a:r>
            <a:r>
              <a:rPr lang="en-AU" dirty="0"/>
              <a:t> / 6.63 x 10</a:t>
            </a:r>
            <a:r>
              <a:rPr lang="en-AU" baseline="30000" dirty="0"/>
              <a:t>-34</a:t>
            </a:r>
            <a:r>
              <a:rPr lang="en-AU" dirty="0"/>
              <a:t> = 2.99 x 10</a:t>
            </a:r>
            <a:r>
              <a:rPr lang="en-AU" baseline="30000" dirty="0"/>
              <a:t>20</a:t>
            </a:r>
            <a:r>
              <a:rPr lang="en-AU" dirty="0"/>
              <a:t> Hz = </a:t>
            </a:r>
            <a:r>
              <a:rPr lang="en-AU" b="1" u="sng" dirty="0">
                <a:solidFill>
                  <a:srgbClr val="FF0000"/>
                </a:solidFill>
              </a:rPr>
              <a:t>Gamma Ray/X-Ray</a:t>
            </a:r>
          </a:p>
        </p:txBody>
      </p:sp>
      <p:pic>
        <p:nvPicPr>
          <p:cNvPr id="5" name="Picture 4">
            <a:extLst>
              <a:ext uri="{FF2B5EF4-FFF2-40B4-BE49-F238E27FC236}">
                <a16:creationId xmlns:a16="http://schemas.microsoft.com/office/drawing/2014/main" id="{699EB2EC-C3BA-43AE-B2C6-D6F3EA59B0F3}"/>
              </a:ext>
            </a:extLst>
          </p:cNvPr>
          <p:cNvPicPr>
            <a:picLocks noChangeAspect="1"/>
          </p:cNvPicPr>
          <p:nvPr/>
        </p:nvPicPr>
        <p:blipFill>
          <a:blip r:embed="rId2"/>
          <a:stretch>
            <a:fillRect/>
          </a:stretch>
        </p:blipFill>
        <p:spPr>
          <a:xfrm>
            <a:off x="3228393" y="4260380"/>
            <a:ext cx="5906278" cy="2476235"/>
          </a:xfrm>
          <a:prstGeom prst="rect">
            <a:avLst/>
          </a:prstGeom>
        </p:spPr>
      </p:pic>
    </p:spTree>
    <p:extLst>
      <p:ext uri="{BB962C8B-B14F-4D97-AF65-F5344CB8AC3E}">
        <p14:creationId xmlns:p14="http://schemas.microsoft.com/office/powerpoint/2010/main" val="6287975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THE PHOTOELECTRIC EFFECT</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normAutofit/>
          </a:bodyPr>
          <a:lstStyle/>
          <a:p>
            <a:r>
              <a:rPr lang="en-AU" dirty="0"/>
              <a:t>Another phenomenon that could not be explained via the wave model for light was the Photoelectric Effect.</a:t>
            </a:r>
          </a:p>
        </p:txBody>
      </p:sp>
      <p:pic>
        <p:nvPicPr>
          <p:cNvPr id="6" name="Picture 5">
            <a:extLst>
              <a:ext uri="{FF2B5EF4-FFF2-40B4-BE49-F238E27FC236}">
                <a16:creationId xmlns:a16="http://schemas.microsoft.com/office/drawing/2014/main" id="{484E9FEE-65A3-464D-84CC-2FDED3DBCA48}"/>
              </a:ext>
            </a:extLst>
          </p:cNvPr>
          <p:cNvPicPr>
            <a:picLocks noChangeAspect="1"/>
          </p:cNvPicPr>
          <p:nvPr/>
        </p:nvPicPr>
        <p:blipFill>
          <a:blip r:embed="rId2"/>
          <a:stretch>
            <a:fillRect/>
          </a:stretch>
        </p:blipFill>
        <p:spPr>
          <a:xfrm>
            <a:off x="1019467" y="3067763"/>
            <a:ext cx="9766722" cy="2985850"/>
          </a:xfrm>
          <a:prstGeom prst="rect">
            <a:avLst/>
          </a:prstGeom>
        </p:spPr>
      </p:pic>
    </p:spTree>
    <p:extLst>
      <p:ext uri="{BB962C8B-B14F-4D97-AF65-F5344CB8AC3E}">
        <p14:creationId xmlns:p14="http://schemas.microsoft.com/office/powerpoint/2010/main" val="224719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HUYGENS’ PRINCIPLE</a:t>
            </a:r>
          </a:p>
        </p:txBody>
      </p:sp>
      <p:pic>
        <p:nvPicPr>
          <p:cNvPr id="7170" name="Picture 2" descr="HUYGENS PRINCIPLE -">
            <a:extLst>
              <a:ext uri="{FF2B5EF4-FFF2-40B4-BE49-F238E27FC236}">
                <a16:creationId xmlns:a16="http://schemas.microsoft.com/office/drawing/2014/main" id="{87D6DDA5-9E90-4423-9AA5-0D57FF967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1543731"/>
            <a:ext cx="672465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83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GB" u="sng" dirty="0"/>
              <a:t>THE PHOTOELECTRIC EFFECT</a:t>
            </a:r>
          </a:p>
        </p:txBody>
      </p:sp>
      <p:pic>
        <p:nvPicPr>
          <p:cNvPr id="17410" name="Picture 3"/>
          <p:cNvPicPr>
            <a:picLocks noChangeAspect="1" noChangeArrowheads="1"/>
          </p:cNvPicPr>
          <p:nvPr/>
        </p:nvPicPr>
        <p:blipFill>
          <a:blip r:embed="rId3"/>
          <a:srcRect/>
          <a:stretch>
            <a:fillRect/>
          </a:stretch>
        </p:blipFill>
        <p:spPr bwMode="auto">
          <a:xfrm>
            <a:off x="1919289" y="2205039"/>
            <a:ext cx="3309937" cy="3316287"/>
          </a:xfrm>
          <a:prstGeom prst="rect">
            <a:avLst/>
          </a:prstGeom>
          <a:noFill/>
          <a:ln w="9525">
            <a:noFill/>
            <a:miter lim="800000"/>
            <a:headEnd/>
            <a:tailEnd/>
          </a:ln>
        </p:spPr>
      </p:pic>
      <p:pic>
        <p:nvPicPr>
          <p:cNvPr id="17411" name="Picture 4"/>
          <p:cNvPicPr>
            <a:picLocks noChangeAspect="1" noChangeArrowheads="1"/>
          </p:cNvPicPr>
          <p:nvPr/>
        </p:nvPicPr>
        <p:blipFill>
          <a:blip r:embed="rId4"/>
          <a:srcRect/>
          <a:stretch>
            <a:fillRect/>
          </a:stretch>
        </p:blipFill>
        <p:spPr bwMode="auto">
          <a:xfrm>
            <a:off x="5761038" y="2205038"/>
            <a:ext cx="4546600" cy="3452812"/>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1992313" y="476250"/>
            <a:ext cx="3384550" cy="2286000"/>
          </a:xfrm>
          <a:prstGeom prst="rect">
            <a:avLst/>
          </a:prstGeom>
          <a:noFill/>
          <a:ln w="9525">
            <a:noFill/>
            <a:miter lim="800000"/>
            <a:headEnd/>
            <a:tailEnd/>
          </a:ln>
        </p:spPr>
        <p:txBody>
          <a:bodyPr>
            <a:spAutoFit/>
          </a:bodyPr>
          <a:lstStyle/>
          <a:p>
            <a:pPr>
              <a:spcBef>
                <a:spcPct val="50000"/>
              </a:spcBef>
            </a:pPr>
            <a:r>
              <a:rPr lang="en-GB" sz="3200" b="1">
                <a:latin typeface="Calibri" pitchFamily="34" charset="0"/>
              </a:rPr>
              <a:t>The Photoelectric Effect</a:t>
            </a:r>
          </a:p>
          <a:p>
            <a:pPr>
              <a:spcBef>
                <a:spcPct val="50000"/>
              </a:spcBef>
            </a:pPr>
            <a:r>
              <a:rPr lang="en-GB" sz="3200" b="1">
                <a:latin typeface="Calibri" pitchFamily="34" charset="0"/>
              </a:rPr>
              <a:t>(sort of how a solar panel works)</a:t>
            </a:r>
          </a:p>
        </p:txBody>
      </p:sp>
      <p:sp>
        <p:nvSpPr>
          <p:cNvPr id="8" name="Rectangle 5"/>
          <p:cNvSpPr txBox="1">
            <a:spLocks noChangeArrowheads="1"/>
          </p:cNvSpPr>
          <p:nvPr/>
        </p:nvSpPr>
        <p:spPr>
          <a:xfrm>
            <a:off x="2063750" y="3933825"/>
            <a:ext cx="8604250" cy="2514600"/>
          </a:xfrm>
          <a:prstGeom prst="rect">
            <a:avLst/>
          </a:prstGeom>
        </p:spPr>
        <p:txBody>
          <a:bodyPr/>
          <a:lstStyle/>
          <a:p>
            <a:pPr marL="342900" indent="-342900">
              <a:spcBef>
                <a:spcPct val="20000"/>
              </a:spcBef>
            </a:pPr>
            <a:r>
              <a:rPr lang="en-GB">
                <a:latin typeface="Calibri" pitchFamily="34" charset="0"/>
              </a:rPr>
              <a:t>We need to understand:</a:t>
            </a:r>
          </a:p>
          <a:p>
            <a:pPr marL="342900" indent="-342900">
              <a:buFontTx/>
              <a:buChar char="•"/>
            </a:pPr>
            <a:r>
              <a:rPr lang="en-GB" sz="2000">
                <a:latin typeface="Calibri" pitchFamily="34" charset="0"/>
              </a:rPr>
              <a:t>Basic nature of the photoelectric effect</a:t>
            </a:r>
          </a:p>
          <a:p>
            <a:pPr marL="342900" indent="-342900">
              <a:buFontTx/>
              <a:buChar char="•"/>
            </a:pPr>
            <a:r>
              <a:rPr lang="en-GB" sz="2000">
                <a:latin typeface="Calibri" pitchFamily="34" charset="0"/>
              </a:rPr>
              <a:t>Plank’s equation for the energy of a photon (E</a:t>
            </a:r>
            <a:r>
              <a:rPr lang="en-GB" sz="2000" baseline="-25000">
                <a:latin typeface="Calibri" pitchFamily="34" charset="0"/>
              </a:rPr>
              <a:t>ph</a:t>
            </a:r>
            <a:r>
              <a:rPr lang="en-GB" sz="2000">
                <a:latin typeface="Calibri" pitchFamily="34" charset="0"/>
              </a:rPr>
              <a:t> = hf)</a:t>
            </a:r>
          </a:p>
          <a:p>
            <a:pPr marL="342900" indent="-342900">
              <a:buFontTx/>
              <a:buChar char="•"/>
            </a:pPr>
            <a:r>
              <a:rPr lang="en-GB" sz="2000">
                <a:latin typeface="Calibri" pitchFamily="34" charset="0"/>
              </a:rPr>
              <a:t>Frequency threshold</a:t>
            </a:r>
          </a:p>
          <a:p>
            <a:pPr marL="342900" indent="-342900">
              <a:buFontTx/>
              <a:buChar char="•"/>
            </a:pPr>
            <a:r>
              <a:rPr lang="en-GB" sz="2000">
                <a:latin typeface="Calibri" pitchFamily="34" charset="0"/>
              </a:rPr>
              <a:t>Work function (</a:t>
            </a:r>
            <a:r>
              <a:rPr lang="ru-RU">
                <a:cs typeface="Arial" charset="0"/>
              </a:rPr>
              <a:t>Ф</a:t>
            </a:r>
            <a:r>
              <a:rPr lang="en-AU">
                <a:cs typeface="Arial" charset="0"/>
              </a:rPr>
              <a:t>)</a:t>
            </a:r>
            <a:endParaRPr lang="ru-RU" sz="2000">
              <a:cs typeface="Arial" charset="0"/>
            </a:endParaRPr>
          </a:p>
          <a:p>
            <a:pPr marL="342900" indent="-342900">
              <a:buFontTx/>
              <a:buChar char="•"/>
            </a:pPr>
            <a:r>
              <a:rPr lang="en-GB" sz="2000">
                <a:latin typeface="Calibri" pitchFamily="34" charset="0"/>
              </a:rPr>
              <a:t>Stopping voltage (stopping potential)</a:t>
            </a:r>
          </a:p>
          <a:p>
            <a:pPr marL="342900" indent="-342900">
              <a:buFontTx/>
              <a:buChar char="•"/>
            </a:pPr>
            <a:r>
              <a:rPr lang="en-GB"/>
              <a:t>Equation for an ejected photoelectron: </a:t>
            </a:r>
            <a:r>
              <a:rPr lang="en-GB" i="1"/>
              <a:t>KE</a:t>
            </a:r>
            <a:r>
              <a:rPr lang="en-GB" i="1" baseline="-25000"/>
              <a:t>max</a:t>
            </a:r>
            <a:r>
              <a:rPr lang="en-GB" i="1"/>
              <a:t> = </a:t>
            </a:r>
            <a:r>
              <a:rPr lang="en-GB"/>
              <a:t> </a:t>
            </a:r>
            <a:r>
              <a:rPr lang="en-GB" sz="2000" i="1">
                <a:latin typeface="Calibri" pitchFamily="34" charset="0"/>
              </a:rPr>
              <a:t>hf - </a:t>
            </a:r>
            <a:r>
              <a:rPr lang="en-GB" sz="2000">
                <a:latin typeface="Symbol" pitchFamily="18" charset="2"/>
              </a:rPr>
              <a:t>f</a:t>
            </a:r>
            <a:endParaRPr lang="en-GB" sz="2000">
              <a:latin typeface="Calibri" pitchFamily="34" charset="0"/>
            </a:endParaRPr>
          </a:p>
        </p:txBody>
      </p:sp>
      <p:pic>
        <p:nvPicPr>
          <p:cNvPr id="2057" name="Picture 9" descr="ANd9GcTIzeQ7VVFypMg8rk9n1OLDOFj-Me-01L4yuA5tg-mkYNk28qPZHg"/>
          <p:cNvPicPr>
            <a:picLocks noChangeAspect="1" noChangeArrowheads="1"/>
          </p:cNvPicPr>
          <p:nvPr/>
        </p:nvPicPr>
        <p:blipFill>
          <a:blip r:embed="rId2"/>
          <a:srcRect/>
          <a:stretch>
            <a:fillRect/>
          </a:stretch>
        </p:blipFill>
        <p:spPr bwMode="auto">
          <a:xfrm>
            <a:off x="6167438" y="620714"/>
            <a:ext cx="3575050" cy="2681287"/>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p:cNvPicPr>
            <a:picLocks noChangeAspect="1" noChangeArrowheads="1"/>
          </p:cNvPicPr>
          <p:nvPr/>
        </p:nvPicPr>
        <p:blipFill>
          <a:blip r:embed="rId3"/>
          <a:srcRect r="5031"/>
          <a:stretch>
            <a:fillRect/>
          </a:stretch>
        </p:blipFill>
        <p:spPr bwMode="auto">
          <a:xfrm>
            <a:off x="2136776" y="1341438"/>
            <a:ext cx="7991475" cy="4595812"/>
          </a:xfrm>
          <a:prstGeom prst="rect">
            <a:avLst/>
          </a:prstGeom>
          <a:noFill/>
          <a:ln w="9525">
            <a:noFill/>
            <a:miter lim="800000"/>
            <a:headEnd/>
            <a:tailEnd/>
          </a:ln>
        </p:spPr>
      </p:pic>
      <p:sp>
        <p:nvSpPr>
          <p:cNvPr id="32773" name="Text Box 5"/>
          <p:cNvSpPr txBox="1">
            <a:spLocks noChangeArrowheads="1"/>
          </p:cNvSpPr>
          <p:nvPr/>
        </p:nvSpPr>
        <p:spPr bwMode="auto">
          <a:xfrm>
            <a:off x="7608889" y="260351"/>
            <a:ext cx="2808287" cy="646113"/>
          </a:xfrm>
          <a:prstGeom prst="rect">
            <a:avLst/>
          </a:prstGeom>
          <a:noFill/>
          <a:ln w="9525">
            <a:solidFill>
              <a:schemeClr val="tx1"/>
            </a:solidFill>
            <a:miter lim="800000"/>
            <a:headEnd/>
            <a:tailEnd/>
          </a:ln>
        </p:spPr>
        <p:txBody>
          <a:bodyPr>
            <a:spAutoFit/>
          </a:bodyPr>
          <a:lstStyle/>
          <a:p>
            <a:pPr>
              <a:spcBef>
                <a:spcPct val="50000"/>
              </a:spcBef>
            </a:pPr>
            <a:r>
              <a:rPr lang="en-GB">
                <a:latin typeface="Calibri" pitchFamily="34" charset="0"/>
              </a:rPr>
              <a:t>Experimental setup to show the photoelectric effect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4"/>
          <p:cNvSpPr txBox="1">
            <a:spLocks noChangeArrowheads="1"/>
          </p:cNvSpPr>
          <p:nvPr/>
        </p:nvSpPr>
        <p:spPr bwMode="auto">
          <a:xfrm>
            <a:off x="2063751" y="620713"/>
            <a:ext cx="7777163" cy="457200"/>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Laws of photoelectric effect</a:t>
            </a:r>
          </a:p>
        </p:txBody>
      </p:sp>
      <p:sp>
        <p:nvSpPr>
          <p:cNvPr id="22530" name="Text Box 5"/>
          <p:cNvSpPr txBox="1">
            <a:spLocks noChangeArrowheads="1"/>
          </p:cNvSpPr>
          <p:nvPr/>
        </p:nvSpPr>
        <p:spPr bwMode="auto">
          <a:xfrm>
            <a:off x="2135189" y="1484313"/>
            <a:ext cx="7489825" cy="830262"/>
          </a:xfrm>
          <a:prstGeom prst="rect">
            <a:avLst/>
          </a:prstGeom>
          <a:noFill/>
          <a:ln w="9525">
            <a:noFill/>
            <a:miter lim="800000"/>
            <a:headEnd/>
            <a:tailEnd/>
          </a:ln>
        </p:spPr>
        <p:txBody>
          <a:bodyPr>
            <a:spAutoFit/>
          </a:bodyPr>
          <a:lstStyle/>
          <a:p>
            <a:pPr>
              <a:spcBef>
                <a:spcPct val="50000"/>
              </a:spcBef>
            </a:pPr>
            <a:r>
              <a:rPr lang="en-GB" sz="2400" dirty="0">
                <a:latin typeface="Calibri" pitchFamily="34" charset="0"/>
              </a:rPr>
              <a:t>1. Number of photoelectrons is proportional to light intensity</a:t>
            </a:r>
          </a:p>
        </p:txBody>
      </p:sp>
      <p:pic>
        <p:nvPicPr>
          <p:cNvPr id="22531" name="Picture 6" descr="Image:Photoelectric effect.svg">
            <a:hlinkClick r:id="rId2"/>
          </p:cNvPr>
          <p:cNvPicPr>
            <a:picLocks noChangeAspect="1" noChangeArrowheads="1"/>
          </p:cNvPicPr>
          <p:nvPr/>
        </p:nvPicPr>
        <p:blipFill>
          <a:blip r:embed="rId3"/>
          <a:srcRect/>
          <a:stretch>
            <a:fillRect/>
          </a:stretch>
        </p:blipFill>
        <p:spPr bwMode="auto">
          <a:xfrm>
            <a:off x="1992314" y="2420939"/>
            <a:ext cx="2879725" cy="2073275"/>
          </a:xfrm>
          <a:prstGeom prst="rect">
            <a:avLst/>
          </a:prstGeom>
          <a:noFill/>
          <a:ln w="9525">
            <a:noFill/>
            <a:miter lim="800000"/>
            <a:headEnd/>
            <a:tailEnd/>
          </a:ln>
        </p:spPr>
      </p:pic>
      <p:pic>
        <p:nvPicPr>
          <p:cNvPr id="22532" name="Picture 7" descr="Image:Photoelectric effect.svg">
            <a:hlinkClick r:id="rId2"/>
          </p:cNvPr>
          <p:cNvPicPr>
            <a:picLocks noChangeAspect="1" noChangeArrowheads="1"/>
          </p:cNvPicPr>
          <p:nvPr/>
        </p:nvPicPr>
        <p:blipFill>
          <a:blip r:embed="rId3"/>
          <a:srcRect/>
          <a:stretch>
            <a:fillRect/>
          </a:stretch>
        </p:blipFill>
        <p:spPr bwMode="auto">
          <a:xfrm>
            <a:off x="6383339" y="2636839"/>
            <a:ext cx="2879725" cy="2073275"/>
          </a:xfrm>
          <a:prstGeom prst="rect">
            <a:avLst/>
          </a:prstGeom>
          <a:noFill/>
          <a:ln w="9525">
            <a:noFill/>
            <a:miter lim="800000"/>
            <a:headEnd/>
            <a:tailEnd/>
          </a:ln>
        </p:spPr>
      </p:pic>
      <p:pic>
        <p:nvPicPr>
          <p:cNvPr id="22533" name="Picture 8" descr="Image:Photoelectric effect.svg">
            <a:hlinkClick r:id="rId2"/>
          </p:cNvPr>
          <p:cNvPicPr>
            <a:picLocks noChangeAspect="1" noChangeArrowheads="1"/>
          </p:cNvPicPr>
          <p:nvPr/>
        </p:nvPicPr>
        <p:blipFill>
          <a:blip r:embed="rId3"/>
          <a:srcRect t="13860" r="67531" b="30551"/>
          <a:stretch>
            <a:fillRect/>
          </a:stretch>
        </p:blipFill>
        <p:spPr bwMode="auto">
          <a:xfrm>
            <a:off x="6529389" y="2205039"/>
            <a:ext cx="935037" cy="1152525"/>
          </a:xfrm>
          <a:prstGeom prst="rect">
            <a:avLst/>
          </a:prstGeom>
          <a:noFill/>
          <a:ln w="9525">
            <a:noFill/>
            <a:miter lim="800000"/>
            <a:headEnd/>
            <a:tailEnd/>
          </a:ln>
        </p:spPr>
      </p:pic>
      <p:pic>
        <p:nvPicPr>
          <p:cNvPr id="22534" name="Picture 9" descr="Image:Photoelectric effect.svg">
            <a:hlinkClick r:id="rId2"/>
          </p:cNvPr>
          <p:cNvPicPr>
            <a:picLocks noChangeAspect="1" noChangeArrowheads="1"/>
          </p:cNvPicPr>
          <p:nvPr/>
        </p:nvPicPr>
        <p:blipFill>
          <a:blip r:embed="rId3"/>
          <a:srcRect l="39967" b="58347"/>
          <a:stretch>
            <a:fillRect/>
          </a:stretch>
        </p:blipFill>
        <p:spPr bwMode="auto">
          <a:xfrm>
            <a:off x="8328025" y="1989138"/>
            <a:ext cx="1728788" cy="863600"/>
          </a:xfrm>
          <a:prstGeom prst="rect">
            <a:avLst/>
          </a:prstGeom>
          <a:noFill/>
          <a:ln w="9525">
            <a:noFill/>
            <a:miter lim="800000"/>
            <a:headEnd/>
            <a:tailEnd/>
          </a:ln>
        </p:spPr>
      </p:pic>
      <p:pic>
        <p:nvPicPr>
          <p:cNvPr id="22535" name="Picture 10" descr="Image:Photoelectric effect.svg">
            <a:hlinkClick r:id="rId2"/>
          </p:cNvPr>
          <p:cNvPicPr>
            <a:picLocks noChangeAspect="1" noChangeArrowheads="1"/>
          </p:cNvPicPr>
          <p:nvPr/>
        </p:nvPicPr>
        <p:blipFill>
          <a:blip r:embed="rId3"/>
          <a:srcRect l="50000" r="19955" b="57733"/>
          <a:stretch>
            <a:fillRect/>
          </a:stretch>
        </p:blipFill>
        <p:spPr bwMode="auto">
          <a:xfrm>
            <a:off x="7896225" y="1844675"/>
            <a:ext cx="865188" cy="8763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4"/>
          <p:cNvSpPr txBox="1">
            <a:spLocks noChangeArrowheads="1"/>
          </p:cNvSpPr>
          <p:nvPr/>
        </p:nvSpPr>
        <p:spPr bwMode="auto">
          <a:xfrm>
            <a:off x="2063751" y="620713"/>
            <a:ext cx="7777163" cy="457200"/>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Laws of photoelectric effect</a:t>
            </a:r>
          </a:p>
        </p:txBody>
      </p:sp>
      <p:sp>
        <p:nvSpPr>
          <p:cNvPr id="23554" name="Text Box 5"/>
          <p:cNvSpPr txBox="1">
            <a:spLocks noChangeArrowheads="1"/>
          </p:cNvSpPr>
          <p:nvPr/>
        </p:nvSpPr>
        <p:spPr bwMode="auto">
          <a:xfrm>
            <a:off x="1992314" y="1628776"/>
            <a:ext cx="7991475" cy="830263"/>
          </a:xfrm>
          <a:prstGeom prst="rect">
            <a:avLst/>
          </a:prstGeom>
          <a:noFill/>
          <a:ln w="9525">
            <a:noFill/>
            <a:miter lim="800000"/>
            <a:headEnd/>
            <a:tailEnd/>
          </a:ln>
        </p:spPr>
        <p:txBody>
          <a:bodyPr>
            <a:spAutoFit/>
          </a:bodyPr>
          <a:lstStyle/>
          <a:p>
            <a:pPr>
              <a:spcBef>
                <a:spcPct val="50000"/>
              </a:spcBef>
            </a:pPr>
            <a:r>
              <a:rPr lang="en-GB" sz="2400" dirty="0">
                <a:latin typeface="Calibri" pitchFamily="34" charset="0"/>
              </a:rPr>
              <a:t>2. Each metal has a different threshold frequency below which no photoelectrons are produced irrespective of </a:t>
            </a:r>
            <a:r>
              <a:rPr lang="en-GB" sz="2400">
                <a:latin typeface="Calibri" pitchFamily="34" charset="0"/>
              </a:rPr>
              <a:t>light intensity.</a:t>
            </a:r>
          </a:p>
        </p:txBody>
      </p:sp>
      <p:pic>
        <p:nvPicPr>
          <p:cNvPr id="23555" name="Picture 6" descr="Image:Photoelectric effect.svg">
            <a:hlinkClick r:id="rId2"/>
          </p:cNvPr>
          <p:cNvPicPr>
            <a:picLocks noChangeAspect="1" noChangeArrowheads="1"/>
          </p:cNvPicPr>
          <p:nvPr/>
        </p:nvPicPr>
        <p:blipFill>
          <a:blip r:embed="rId3"/>
          <a:srcRect/>
          <a:stretch>
            <a:fillRect/>
          </a:stretch>
        </p:blipFill>
        <p:spPr bwMode="auto">
          <a:xfrm>
            <a:off x="2424114" y="3213101"/>
            <a:ext cx="2879725" cy="2073275"/>
          </a:xfrm>
          <a:prstGeom prst="rect">
            <a:avLst/>
          </a:prstGeom>
          <a:noFill/>
          <a:ln w="9525">
            <a:noFill/>
            <a:miter lim="800000"/>
            <a:headEnd/>
            <a:tailEnd/>
          </a:ln>
        </p:spPr>
      </p:pic>
      <p:sp>
        <p:nvSpPr>
          <p:cNvPr id="23556" name="Rectangle 8"/>
          <p:cNvSpPr>
            <a:spLocks noChangeArrowheads="1"/>
          </p:cNvSpPr>
          <p:nvPr/>
        </p:nvSpPr>
        <p:spPr bwMode="auto">
          <a:xfrm>
            <a:off x="3792538" y="2852739"/>
            <a:ext cx="1511300" cy="1800225"/>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pic>
        <p:nvPicPr>
          <p:cNvPr id="23557" name="Picture 9" descr="Picture2"/>
          <p:cNvPicPr>
            <a:picLocks noChangeAspect="1" noChangeArrowheads="1"/>
          </p:cNvPicPr>
          <p:nvPr/>
        </p:nvPicPr>
        <p:blipFill>
          <a:blip r:embed="rId4"/>
          <a:srcRect/>
          <a:stretch>
            <a:fillRect/>
          </a:stretch>
        </p:blipFill>
        <p:spPr bwMode="auto">
          <a:xfrm>
            <a:off x="6456363" y="2997201"/>
            <a:ext cx="2970212" cy="213677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2"/>
          <p:cNvSpPr txBox="1">
            <a:spLocks noChangeArrowheads="1"/>
          </p:cNvSpPr>
          <p:nvPr/>
        </p:nvSpPr>
        <p:spPr bwMode="auto">
          <a:xfrm>
            <a:off x="2063751" y="620713"/>
            <a:ext cx="7777163" cy="457200"/>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Laws of photoelectric effect</a:t>
            </a:r>
          </a:p>
        </p:txBody>
      </p:sp>
      <p:sp>
        <p:nvSpPr>
          <p:cNvPr id="24578" name="Text Box 3"/>
          <p:cNvSpPr txBox="1">
            <a:spLocks noChangeArrowheads="1"/>
          </p:cNvSpPr>
          <p:nvPr/>
        </p:nvSpPr>
        <p:spPr bwMode="auto">
          <a:xfrm>
            <a:off x="1992314" y="1628776"/>
            <a:ext cx="7991475" cy="830263"/>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3. A range of energies are produced but the maximum value depends on colour  (frequency)</a:t>
            </a:r>
          </a:p>
        </p:txBody>
      </p:sp>
      <p:pic>
        <p:nvPicPr>
          <p:cNvPr id="24579" name="Picture 4" descr="Image:Photoelectric effect.svg">
            <a:hlinkClick r:id="rId2"/>
          </p:cNvPr>
          <p:cNvPicPr>
            <a:picLocks noChangeAspect="1" noChangeArrowheads="1"/>
          </p:cNvPicPr>
          <p:nvPr/>
        </p:nvPicPr>
        <p:blipFill>
          <a:blip r:embed="rId3"/>
          <a:srcRect/>
          <a:stretch>
            <a:fillRect/>
          </a:stretch>
        </p:blipFill>
        <p:spPr bwMode="auto">
          <a:xfrm>
            <a:off x="2424114" y="3213101"/>
            <a:ext cx="2879725" cy="2073275"/>
          </a:xfrm>
          <a:prstGeom prst="rect">
            <a:avLst/>
          </a:prstGeom>
          <a:noFill/>
          <a:ln w="9525">
            <a:noFill/>
            <a:miter lim="800000"/>
            <a:headEnd/>
            <a:tailEnd/>
          </a:ln>
        </p:spPr>
      </p:pic>
      <p:sp>
        <p:nvSpPr>
          <p:cNvPr id="24580" name="Rectangle 7"/>
          <p:cNvSpPr>
            <a:spLocks noChangeArrowheads="1"/>
          </p:cNvSpPr>
          <p:nvPr/>
        </p:nvSpPr>
        <p:spPr bwMode="auto">
          <a:xfrm>
            <a:off x="4295776" y="3068638"/>
            <a:ext cx="360363" cy="576262"/>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sp>
        <p:nvSpPr>
          <p:cNvPr id="24581" name="Rectangle 8"/>
          <p:cNvSpPr>
            <a:spLocks noChangeArrowheads="1"/>
          </p:cNvSpPr>
          <p:nvPr/>
        </p:nvSpPr>
        <p:spPr bwMode="auto">
          <a:xfrm>
            <a:off x="4943476" y="2997201"/>
            <a:ext cx="360363" cy="576263"/>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sp>
        <p:nvSpPr>
          <p:cNvPr id="24582" name="Rectangle 9"/>
          <p:cNvSpPr>
            <a:spLocks noChangeArrowheads="1"/>
          </p:cNvSpPr>
          <p:nvPr/>
        </p:nvSpPr>
        <p:spPr bwMode="auto">
          <a:xfrm>
            <a:off x="4295776" y="3933826"/>
            <a:ext cx="360363" cy="576263"/>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sp>
        <p:nvSpPr>
          <p:cNvPr id="24583" name="Line 10"/>
          <p:cNvSpPr>
            <a:spLocks noChangeShapeType="1"/>
          </p:cNvSpPr>
          <p:nvPr/>
        </p:nvSpPr>
        <p:spPr bwMode="auto">
          <a:xfrm flipH="1">
            <a:off x="4224339" y="3644900"/>
            <a:ext cx="141287" cy="0"/>
          </a:xfrm>
          <a:prstGeom prst="line">
            <a:avLst/>
          </a:prstGeom>
          <a:noFill/>
          <a:ln w="28575">
            <a:solidFill>
              <a:srgbClr val="0000FF"/>
            </a:solidFill>
            <a:round/>
            <a:headEnd/>
            <a:tailEnd/>
          </a:ln>
        </p:spPr>
        <p:txBody>
          <a:bodyPr/>
          <a:lstStyle/>
          <a:p>
            <a:endParaRPr lang="en-US"/>
          </a:p>
        </p:txBody>
      </p:sp>
      <p:sp>
        <p:nvSpPr>
          <p:cNvPr id="24584" name="Line 11"/>
          <p:cNvSpPr>
            <a:spLocks noChangeShapeType="1"/>
          </p:cNvSpPr>
          <p:nvPr/>
        </p:nvSpPr>
        <p:spPr bwMode="auto">
          <a:xfrm flipH="1" flipV="1">
            <a:off x="4367213" y="3644901"/>
            <a:ext cx="0" cy="144463"/>
          </a:xfrm>
          <a:prstGeom prst="line">
            <a:avLst/>
          </a:prstGeom>
          <a:noFill/>
          <a:ln w="28575">
            <a:solidFill>
              <a:srgbClr val="0000FF"/>
            </a:solidFill>
            <a:round/>
            <a:headEnd/>
            <a:tailEnd/>
          </a:ln>
        </p:spPr>
        <p:txBody>
          <a:bodyPr/>
          <a:lstStyle/>
          <a:p>
            <a:endParaRPr lang="en-US"/>
          </a:p>
        </p:txBody>
      </p:sp>
      <p:sp>
        <p:nvSpPr>
          <p:cNvPr id="24585" name="Line 12"/>
          <p:cNvSpPr>
            <a:spLocks noChangeShapeType="1"/>
          </p:cNvSpPr>
          <p:nvPr/>
        </p:nvSpPr>
        <p:spPr bwMode="auto">
          <a:xfrm flipH="1">
            <a:off x="4875214" y="3573463"/>
            <a:ext cx="141287" cy="0"/>
          </a:xfrm>
          <a:prstGeom prst="line">
            <a:avLst/>
          </a:prstGeom>
          <a:noFill/>
          <a:ln w="28575">
            <a:solidFill>
              <a:srgbClr val="0000FF"/>
            </a:solidFill>
            <a:round/>
            <a:headEnd/>
            <a:tailEnd/>
          </a:ln>
        </p:spPr>
        <p:txBody>
          <a:bodyPr/>
          <a:lstStyle/>
          <a:p>
            <a:endParaRPr lang="en-US"/>
          </a:p>
        </p:txBody>
      </p:sp>
      <p:sp>
        <p:nvSpPr>
          <p:cNvPr id="24586" name="Line 13"/>
          <p:cNvSpPr>
            <a:spLocks noChangeShapeType="1"/>
          </p:cNvSpPr>
          <p:nvPr/>
        </p:nvSpPr>
        <p:spPr bwMode="auto">
          <a:xfrm flipH="1" flipV="1">
            <a:off x="5016500" y="3573464"/>
            <a:ext cx="71438" cy="142875"/>
          </a:xfrm>
          <a:prstGeom prst="line">
            <a:avLst/>
          </a:prstGeom>
          <a:noFill/>
          <a:ln w="28575">
            <a:solidFill>
              <a:srgbClr val="0000FF"/>
            </a:solidFill>
            <a:round/>
            <a:headEnd/>
            <a:tailEnd/>
          </a:ln>
        </p:spPr>
        <p:txBody>
          <a:bodyPr/>
          <a:lstStyle/>
          <a:p>
            <a:endParaRPr lang="en-US"/>
          </a:p>
        </p:txBody>
      </p:sp>
      <p:sp>
        <p:nvSpPr>
          <p:cNvPr id="24587" name="Line 14"/>
          <p:cNvSpPr>
            <a:spLocks noChangeShapeType="1"/>
          </p:cNvSpPr>
          <p:nvPr/>
        </p:nvSpPr>
        <p:spPr bwMode="auto">
          <a:xfrm flipH="1" flipV="1">
            <a:off x="4295775" y="4437063"/>
            <a:ext cx="0" cy="144462"/>
          </a:xfrm>
          <a:prstGeom prst="line">
            <a:avLst/>
          </a:prstGeom>
          <a:noFill/>
          <a:ln w="28575">
            <a:solidFill>
              <a:srgbClr val="0000FF"/>
            </a:solidFill>
            <a:round/>
            <a:headEnd/>
            <a:tailEnd/>
          </a:ln>
        </p:spPr>
        <p:txBody>
          <a:bodyPr/>
          <a:lstStyle/>
          <a:p>
            <a:endParaRPr lang="en-US"/>
          </a:p>
        </p:txBody>
      </p:sp>
      <p:sp>
        <p:nvSpPr>
          <p:cNvPr id="24588" name="Line 15"/>
          <p:cNvSpPr>
            <a:spLocks noChangeShapeType="1"/>
          </p:cNvSpPr>
          <p:nvPr/>
        </p:nvSpPr>
        <p:spPr bwMode="auto">
          <a:xfrm flipH="1">
            <a:off x="4151314" y="4437063"/>
            <a:ext cx="141287" cy="0"/>
          </a:xfrm>
          <a:prstGeom prst="line">
            <a:avLst/>
          </a:prstGeom>
          <a:noFill/>
          <a:ln w="28575">
            <a:solidFill>
              <a:srgbClr val="0000FF"/>
            </a:solidFill>
            <a:round/>
            <a:headEnd/>
            <a:tailEnd/>
          </a:ln>
        </p:spPr>
        <p:txBody>
          <a:bodyPr/>
          <a:lstStyle/>
          <a:p>
            <a:endParaRPr lang="en-US"/>
          </a:p>
        </p:txBody>
      </p:sp>
      <p:pic>
        <p:nvPicPr>
          <p:cNvPr id="24589" name="Picture 16" descr="Picture2"/>
          <p:cNvPicPr>
            <a:picLocks noChangeAspect="1" noChangeArrowheads="1"/>
          </p:cNvPicPr>
          <p:nvPr/>
        </p:nvPicPr>
        <p:blipFill>
          <a:blip r:embed="rId4"/>
          <a:srcRect/>
          <a:stretch>
            <a:fillRect/>
          </a:stretch>
        </p:blipFill>
        <p:spPr bwMode="auto">
          <a:xfrm>
            <a:off x="6672263" y="3141664"/>
            <a:ext cx="2970212" cy="21367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4"/>
          <p:cNvSpPr txBox="1">
            <a:spLocks noChangeArrowheads="1"/>
          </p:cNvSpPr>
          <p:nvPr/>
        </p:nvSpPr>
        <p:spPr bwMode="auto">
          <a:xfrm>
            <a:off x="1847850" y="549275"/>
            <a:ext cx="8351838" cy="1200150"/>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Wave theory can’t explain why colour is the most important factor in the photoelectric effect. It predicts that intensity should be the main factor.</a:t>
            </a:r>
          </a:p>
        </p:txBody>
      </p:sp>
      <p:sp>
        <p:nvSpPr>
          <p:cNvPr id="2" name="Rectangle 1"/>
          <p:cNvSpPr/>
          <p:nvPr/>
        </p:nvSpPr>
        <p:spPr>
          <a:xfrm>
            <a:off x="4882928" y="2492897"/>
            <a:ext cx="2281682" cy="2400657"/>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sz="15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7" descr="AlbertEinstein">
            <a:hlinkClick r:id="rId3"/>
          </p:cNvPr>
          <p:cNvPicPr>
            <a:picLocks noChangeAspect="1" noChangeArrowheads="1"/>
          </p:cNvPicPr>
          <p:nvPr/>
        </p:nvPicPr>
        <p:blipFill>
          <a:blip r:embed="rId4"/>
          <a:srcRect/>
          <a:stretch>
            <a:fillRect/>
          </a:stretch>
        </p:blipFill>
        <p:spPr bwMode="auto">
          <a:xfrm>
            <a:off x="6456363" y="-242888"/>
            <a:ext cx="3384550" cy="3309938"/>
          </a:xfrm>
          <a:prstGeom prst="rect">
            <a:avLst/>
          </a:prstGeom>
          <a:noFill/>
          <a:ln w="9525">
            <a:noFill/>
            <a:miter lim="800000"/>
            <a:headEnd/>
            <a:tailEnd/>
          </a:ln>
        </p:spPr>
      </p:pic>
      <p:pic>
        <p:nvPicPr>
          <p:cNvPr id="27650" name="Picture 9" descr="pop_nobel1_lg"/>
          <p:cNvPicPr>
            <a:picLocks noChangeAspect="1" noChangeArrowheads="1"/>
          </p:cNvPicPr>
          <p:nvPr/>
        </p:nvPicPr>
        <p:blipFill>
          <a:blip r:embed="rId5"/>
          <a:srcRect/>
          <a:stretch>
            <a:fillRect/>
          </a:stretch>
        </p:blipFill>
        <p:spPr bwMode="auto">
          <a:xfrm>
            <a:off x="8401050" y="4149725"/>
            <a:ext cx="2266950" cy="2198688"/>
          </a:xfrm>
          <a:prstGeom prst="rect">
            <a:avLst/>
          </a:prstGeom>
          <a:noFill/>
          <a:ln w="9525">
            <a:noFill/>
            <a:miter lim="800000"/>
            <a:headEnd/>
            <a:tailEnd/>
          </a:ln>
        </p:spPr>
      </p:pic>
      <p:pic>
        <p:nvPicPr>
          <p:cNvPr id="27651" name="Picture 11" descr="pop_nobel2_lg"/>
          <p:cNvPicPr>
            <a:picLocks noChangeAspect="1" noChangeArrowheads="1"/>
          </p:cNvPicPr>
          <p:nvPr/>
        </p:nvPicPr>
        <p:blipFill>
          <a:blip r:embed="rId6"/>
          <a:srcRect/>
          <a:stretch>
            <a:fillRect/>
          </a:stretch>
        </p:blipFill>
        <p:spPr bwMode="auto">
          <a:xfrm>
            <a:off x="6167438" y="4149726"/>
            <a:ext cx="2233612" cy="2208213"/>
          </a:xfrm>
          <a:prstGeom prst="rect">
            <a:avLst/>
          </a:prstGeom>
          <a:noFill/>
          <a:ln w="9525">
            <a:noFill/>
            <a:miter lim="800000"/>
            <a:headEnd/>
            <a:tailEnd/>
          </a:ln>
        </p:spPr>
      </p:pic>
      <p:pic>
        <p:nvPicPr>
          <p:cNvPr id="27652" name="Picture 2"/>
          <p:cNvPicPr>
            <a:picLocks noChangeAspect="1" noChangeArrowheads="1"/>
          </p:cNvPicPr>
          <p:nvPr/>
        </p:nvPicPr>
        <p:blipFill>
          <a:blip r:embed="rId7"/>
          <a:srcRect/>
          <a:stretch>
            <a:fillRect/>
          </a:stretch>
        </p:blipFill>
        <p:spPr bwMode="auto">
          <a:xfrm>
            <a:off x="1550989" y="236539"/>
            <a:ext cx="4518025" cy="6383337"/>
          </a:xfrm>
          <a:prstGeom prst="rect">
            <a:avLst/>
          </a:prstGeom>
          <a:noFill/>
          <a:ln w="9525">
            <a:noFill/>
            <a:miter lim="800000"/>
            <a:headEnd/>
            <a:tailEnd/>
          </a:ln>
        </p:spPr>
      </p:pic>
      <p:pic>
        <p:nvPicPr>
          <p:cNvPr id="27653" name="Picture 5"/>
          <p:cNvPicPr>
            <a:picLocks noChangeAspect="1" noChangeArrowheads="1"/>
          </p:cNvPicPr>
          <p:nvPr/>
        </p:nvPicPr>
        <p:blipFill>
          <a:blip r:embed="rId8"/>
          <a:srcRect/>
          <a:stretch>
            <a:fillRect/>
          </a:stretch>
        </p:blipFill>
        <p:spPr bwMode="auto">
          <a:xfrm>
            <a:off x="6477001" y="2598738"/>
            <a:ext cx="3516313" cy="15113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Line 4"/>
          <p:cNvSpPr>
            <a:spLocks noChangeShapeType="1"/>
          </p:cNvSpPr>
          <p:nvPr/>
        </p:nvSpPr>
        <p:spPr bwMode="auto">
          <a:xfrm>
            <a:off x="2135188" y="1916113"/>
            <a:ext cx="1439862" cy="0"/>
          </a:xfrm>
          <a:prstGeom prst="line">
            <a:avLst/>
          </a:prstGeom>
          <a:noFill/>
          <a:ln w="9525">
            <a:solidFill>
              <a:schemeClr val="tx1"/>
            </a:solidFill>
            <a:round/>
            <a:headEnd/>
            <a:tailEnd/>
          </a:ln>
        </p:spPr>
        <p:txBody>
          <a:bodyPr/>
          <a:lstStyle/>
          <a:p>
            <a:endParaRPr lang="en-US"/>
          </a:p>
        </p:txBody>
      </p:sp>
      <p:sp>
        <p:nvSpPr>
          <p:cNvPr id="29698" name="Line 5"/>
          <p:cNvSpPr>
            <a:spLocks noChangeShapeType="1"/>
          </p:cNvSpPr>
          <p:nvPr/>
        </p:nvSpPr>
        <p:spPr bwMode="auto">
          <a:xfrm>
            <a:off x="3575050" y="1916113"/>
            <a:ext cx="0" cy="792162"/>
          </a:xfrm>
          <a:prstGeom prst="line">
            <a:avLst/>
          </a:prstGeom>
          <a:noFill/>
          <a:ln w="9525">
            <a:solidFill>
              <a:schemeClr val="tx1"/>
            </a:solidFill>
            <a:round/>
            <a:headEnd/>
            <a:tailEnd/>
          </a:ln>
        </p:spPr>
        <p:txBody>
          <a:bodyPr/>
          <a:lstStyle/>
          <a:p>
            <a:endParaRPr lang="en-US"/>
          </a:p>
        </p:txBody>
      </p:sp>
      <p:sp>
        <p:nvSpPr>
          <p:cNvPr id="29699" name="Line 6"/>
          <p:cNvSpPr>
            <a:spLocks noChangeShapeType="1"/>
          </p:cNvSpPr>
          <p:nvPr/>
        </p:nvSpPr>
        <p:spPr bwMode="auto">
          <a:xfrm>
            <a:off x="3575051" y="2708275"/>
            <a:ext cx="936625" cy="0"/>
          </a:xfrm>
          <a:prstGeom prst="line">
            <a:avLst/>
          </a:prstGeom>
          <a:noFill/>
          <a:ln w="9525">
            <a:solidFill>
              <a:schemeClr val="tx1"/>
            </a:solidFill>
            <a:round/>
            <a:headEnd/>
            <a:tailEnd/>
          </a:ln>
        </p:spPr>
        <p:txBody>
          <a:bodyPr/>
          <a:lstStyle/>
          <a:p>
            <a:endParaRPr lang="en-US"/>
          </a:p>
        </p:txBody>
      </p:sp>
      <p:sp>
        <p:nvSpPr>
          <p:cNvPr id="29700" name="Line 7"/>
          <p:cNvSpPr>
            <a:spLocks noChangeShapeType="1"/>
          </p:cNvSpPr>
          <p:nvPr/>
        </p:nvSpPr>
        <p:spPr bwMode="auto">
          <a:xfrm>
            <a:off x="4511675" y="2708276"/>
            <a:ext cx="0" cy="720725"/>
          </a:xfrm>
          <a:prstGeom prst="line">
            <a:avLst/>
          </a:prstGeom>
          <a:noFill/>
          <a:ln w="9525">
            <a:solidFill>
              <a:schemeClr val="tx1"/>
            </a:solidFill>
            <a:round/>
            <a:headEnd/>
            <a:tailEnd/>
          </a:ln>
        </p:spPr>
        <p:txBody>
          <a:bodyPr/>
          <a:lstStyle/>
          <a:p>
            <a:endParaRPr lang="en-US"/>
          </a:p>
        </p:txBody>
      </p:sp>
      <p:sp>
        <p:nvSpPr>
          <p:cNvPr id="29701" name="Line 8"/>
          <p:cNvSpPr>
            <a:spLocks noChangeShapeType="1"/>
          </p:cNvSpPr>
          <p:nvPr/>
        </p:nvSpPr>
        <p:spPr bwMode="auto">
          <a:xfrm>
            <a:off x="4511675" y="3429000"/>
            <a:ext cx="863600" cy="0"/>
          </a:xfrm>
          <a:prstGeom prst="line">
            <a:avLst/>
          </a:prstGeom>
          <a:noFill/>
          <a:ln w="9525">
            <a:solidFill>
              <a:schemeClr val="tx1"/>
            </a:solidFill>
            <a:round/>
            <a:headEnd/>
            <a:tailEnd/>
          </a:ln>
        </p:spPr>
        <p:txBody>
          <a:bodyPr/>
          <a:lstStyle/>
          <a:p>
            <a:endParaRPr lang="en-US"/>
          </a:p>
        </p:txBody>
      </p:sp>
      <p:sp>
        <p:nvSpPr>
          <p:cNvPr id="29702" name="Line 9"/>
          <p:cNvSpPr>
            <a:spLocks noChangeShapeType="1"/>
          </p:cNvSpPr>
          <p:nvPr/>
        </p:nvSpPr>
        <p:spPr bwMode="auto">
          <a:xfrm>
            <a:off x="5375275" y="3429000"/>
            <a:ext cx="0" cy="647700"/>
          </a:xfrm>
          <a:prstGeom prst="line">
            <a:avLst/>
          </a:prstGeom>
          <a:noFill/>
          <a:ln w="9525">
            <a:solidFill>
              <a:schemeClr val="tx1"/>
            </a:solidFill>
            <a:round/>
            <a:headEnd/>
            <a:tailEnd/>
          </a:ln>
        </p:spPr>
        <p:txBody>
          <a:bodyPr/>
          <a:lstStyle/>
          <a:p>
            <a:endParaRPr lang="en-US"/>
          </a:p>
        </p:txBody>
      </p:sp>
      <p:sp>
        <p:nvSpPr>
          <p:cNvPr id="29703" name="Line 10"/>
          <p:cNvSpPr>
            <a:spLocks noChangeShapeType="1"/>
          </p:cNvSpPr>
          <p:nvPr/>
        </p:nvSpPr>
        <p:spPr bwMode="auto">
          <a:xfrm>
            <a:off x="5375275" y="4076700"/>
            <a:ext cx="1512888" cy="0"/>
          </a:xfrm>
          <a:prstGeom prst="line">
            <a:avLst/>
          </a:prstGeom>
          <a:noFill/>
          <a:ln w="9525">
            <a:solidFill>
              <a:schemeClr val="tx1"/>
            </a:solidFill>
            <a:round/>
            <a:headEnd/>
            <a:tailEnd/>
          </a:ln>
        </p:spPr>
        <p:txBody>
          <a:bodyPr/>
          <a:lstStyle/>
          <a:p>
            <a:endParaRPr lang="en-US"/>
          </a:p>
        </p:txBody>
      </p:sp>
      <p:sp>
        <p:nvSpPr>
          <p:cNvPr id="29704" name="Line 11"/>
          <p:cNvSpPr>
            <a:spLocks noChangeShapeType="1"/>
          </p:cNvSpPr>
          <p:nvPr/>
        </p:nvSpPr>
        <p:spPr bwMode="auto">
          <a:xfrm flipV="1">
            <a:off x="6888163" y="1844676"/>
            <a:ext cx="0" cy="2232025"/>
          </a:xfrm>
          <a:prstGeom prst="line">
            <a:avLst/>
          </a:prstGeom>
          <a:noFill/>
          <a:ln w="9525">
            <a:solidFill>
              <a:schemeClr val="tx1"/>
            </a:solidFill>
            <a:round/>
            <a:headEnd/>
            <a:tailEnd/>
          </a:ln>
        </p:spPr>
        <p:txBody>
          <a:bodyPr/>
          <a:lstStyle/>
          <a:p>
            <a:endParaRPr lang="en-US"/>
          </a:p>
        </p:txBody>
      </p:sp>
      <p:sp>
        <p:nvSpPr>
          <p:cNvPr id="29705" name="Line 12"/>
          <p:cNvSpPr>
            <a:spLocks noChangeShapeType="1"/>
          </p:cNvSpPr>
          <p:nvPr/>
        </p:nvSpPr>
        <p:spPr bwMode="auto">
          <a:xfrm>
            <a:off x="6888164" y="1844675"/>
            <a:ext cx="1944687" cy="71438"/>
          </a:xfrm>
          <a:prstGeom prst="line">
            <a:avLst/>
          </a:prstGeom>
          <a:noFill/>
          <a:ln w="9525">
            <a:solidFill>
              <a:schemeClr val="tx1"/>
            </a:solidFill>
            <a:round/>
            <a:headEnd/>
            <a:tailEnd/>
          </a:ln>
        </p:spPr>
        <p:txBody>
          <a:bodyPr/>
          <a:lstStyle/>
          <a:p>
            <a:endParaRPr lang="en-US"/>
          </a:p>
        </p:txBody>
      </p:sp>
      <p:sp>
        <p:nvSpPr>
          <p:cNvPr id="29706" name="Line 13"/>
          <p:cNvSpPr>
            <a:spLocks noChangeShapeType="1"/>
          </p:cNvSpPr>
          <p:nvPr/>
        </p:nvSpPr>
        <p:spPr bwMode="auto">
          <a:xfrm>
            <a:off x="6527800" y="1773239"/>
            <a:ext cx="0" cy="2232025"/>
          </a:xfrm>
          <a:prstGeom prst="line">
            <a:avLst/>
          </a:prstGeom>
          <a:noFill/>
          <a:ln w="9525">
            <a:solidFill>
              <a:schemeClr val="tx1"/>
            </a:solidFill>
            <a:round/>
            <a:headEnd type="triangle" w="med" len="med"/>
            <a:tailEnd type="triangle" w="med" len="med"/>
          </a:ln>
        </p:spPr>
        <p:txBody>
          <a:bodyPr/>
          <a:lstStyle/>
          <a:p>
            <a:endParaRPr lang="en-US"/>
          </a:p>
        </p:txBody>
      </p:sp>
      <p:sp>
        <p:nvSpPr>
          <p:cNvPr id="29707" name="Text Box 14"/>
          <p:cNvSpPr txBox="1">
            <a:spLocks noChangeArrowheads="1"/>
          </p:cNvSpPr>
          <p:nvPr/>
        </p:nvSpPr>
        <p:spPr bwMode="auto">
          <a:xfrm>
            <a:off x="5951538" y="24923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10m</a:t>
            </a:r>
          </a:p>
        </p:txBody>
      </p:sp>
      <p:sp>
        <p:nvSpPr>
          <p:cNvPr id="29708" name="Line 15"/>
          <p:cNvSpPr>
            <a:spLocks noChangeShapeType="1"/>
          </p:cNvSpPr>
          <p:nvPr/>
        </p:nvSpPr>
        <p:spPr bwMode="auto">
          <a:xfrm>
            <a:off x="3719513" y="1916114"/>
            <a:ext cx="0" cy="720725"/>
          </a:xfrm>
          <a:prstGeom prst="line">
            <a:avLst/>
          </a:prstGeom>
          <a:noFill/>
          <a:ln w="9525">
            <a:solidFill>
              <a:schemeClr val="tx1"/>
            </a:solidFill>
            <a:round/>
            <a:headEnd type="triangle" w="med" len="med"/>
            <a:tailEnd type="triangle" w="med" len="med"/>
          </a:ln>
        </p:spPr>
        <p:txBody>
          <a:bodyPr/>
          <a:lstStyle/>
          <a:p>
            <a:endParaRPr lang="en-US"/>
          </a:p>
        </p:txBody>
      </p:sp>
      <p:sp>
        <p:nvSpPr>
          <p:cNvPr id="29709" name="Text Box 16"/>
          <p:cNvSpPr txBox="1">
            <a:spLocks noChangeArrowheads="1"/>
          </p:cNvSpPr>
          <p:nvPr/>
        </p:nvSpPr>
        <p:spPr bwMode="auto">
          <a:xfrm>
            <a:off x="3792539" y="1989138"/>
            <a:ext cx="503237"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4m</a:t>
            </a:r>
          </a:p>
        </p:txBody>
      </p:sp>
      <p:sp>
        <p:nvSpPr>
          <p:cNvPr id="29710" name="Line 17"/>
          <p:cNvSpPr>
            <a:spLocks noChangeShapeType="1"/>
          </p:cNvSpPr>
          <p:nvPr/>
        </p:nvSpPr>
        <p:spPr bwMode="auto">
          <a:xfrm>
            <a:off x="4656138" y="1844676"/>
            <a:ext cx="0" cy="1584325"/>
          </a:xfrm>
          <a:prstGeom prst="line">
            <a:avLst/>
          </a:prstGeom>
          <a:noFill/>
          <a:ln w="9525">
            <a:solidFill>
              <a:schemeClr val="tx1"/>
            </a:solidFill>
            <a:round/>
            <a:headEnd type="triangle" w="med" len="med"/>
            <a:tailEnd type="triangle" w="med" len="med"/>
          </a:ln>
        </p:spPr>
        <p:txBody>
          <a:bodyPr/>
          <a:lstStyle/>
          <a:p>
            <a:endParaRPr lang="en-US"/>
          </a:p>
        </p:txBody>
      </p:sp>
      <p:sp>
        <p:nvSpPr>
          <p:cNvPr id="29711" name="Text Box 18"/>
          <p:cNvSpPr txBox="1">
            <a:spLocks noChangeArrowheads="1"/>
          </p:cNvSpPr>
          <p:nvPr/>
        </p:nvSpPr>
        <p:spPr bwMode="auto">
          <a:xfrm>
            <a:off x="4727575" y="20605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8m</a:t>
            </a:r>
          </a:p>
        </p:txBody>
      </p:sp>
      <p:sp>
        <p:nvSpPr>
          <p:cNvPr id="13331" name="Oval 19"/>
          <p:cNvSpPr>
            <a:spLocks noChangeArrowheads="1"/>
          </p:cNvSpPr>
          <p:nvPr/>
        </p:nvSpPr>
        <p:spPr bwMode="auto">
          <a:xfrm>
            <a:off x="4008439" y="2420939"/>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29713" name="Oval 20"/>
          <p:cNvSpPr>
            <a:spLocks noChangeArrowheads="1"/>
          </p:cNvSpPr>
          <p:nvPr/>
        </p:nvSpPr>
        <p:spPr bwMode="auto">
          <a:xfrm>
            <a:off x="4872039" y="3141664"/>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29714" name="Oval 21"/>
          <p:cNvSpPr>
            <a:spLocks noChangeArrowheads="1"/>
          </p:cNvSpPr>
          <p:nvPr/>
        </p:nvSpPr>
        <p:spPr bwMode="auto">
          <a:xfrm>
            <a:off x="5591175" y="3789364"/>
            <a:ext cx="287338"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29715" name="Text Box 22"/>
          <p:cNvSpPr txBox="1">
            <a:spLocks noChangeArrowheads="1"/>
          </p:cNvSpPr>
          <p:nvPr/>
        </p:nvSpPr>
        <p:spPr bwMode="auto">
          <a:xfrm>
            <a:off x="3719513" y="2924176"/>
            <a:ext cx="576262"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a:t>
            </a:r>
          </a:p>
        </p:txBody>
      </p:sp>
      <p:sp>
        <p:nvSpPr>
          <p:cNvPr id="29716" name="Text Box 23"/>
          <p:cNvSpPr txBox="1">
            <a:spLocks noChangeArrowheads="1"/>
          </p:cNvSpPr>
          <p:nvPr/>
        </p:nvSpPr>
        <p:spPr bwMode="auto">
          <a:xfrm>
            <a:off x="4800600" y="3573463"/>
            <a:ext cx="4318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2</a:t>
            </a:r>
          </a:p>
        </p:txBody>
      </p:sp>
      <p:sp>
        <p:nvSpPr>
          <p:cNvPr id="29717" name="Text Box 24"/>
          <p:cNvSpPr txBox="1">
            <a:spLocks noChangeArrowheads="1"/>
          </p:cNvSpPr>
          <p:nvPr/>
        </p:nvSpPr>
        <p:spPr bwMode="auto">
          <a:xfrm>
            <a:off x="5448300" y="4221163"/>
            <a:ext cx="6477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3</a:t>
            </a:r>
          </a:p>
        </p:txBody>
      </p:sp>
      <p:sp>
        <p:nvSpPr>
          <p:cNvPr id="29718" name="Text Box 25"/>
          <p:cNvSpPr txBox="1">
            <a:spLocks noChangeArrowheads="1"/>
          </p:cNvSpPr>
          <p:nvPr/>
        </p:nvSpPr>
        <p:spPr bwMode="auto">
          <a:xfrm>
            <a:off x="2711451" y="5157788"/>
            <a:ext cx="4105275" cy="366712"/>
          </a:xfrm>
          <a:prstGeom prst="rect">
            <a:avLst/>
          </a:prstGeom>
          <a:noFill/>
          <a:ln w="9525">
            <a:noFill/>
            <a:miter lim="800000"/>
            <a:headEnd/>
            <a:tailEnd/>
          </a:ln>
        </p:spPr>
        <p:txBody>
          <a:bodyPr>
            <a:spAutoFit/>
          </a:bodyPr>
          <a:lstStyle/>
          <a:p>
            <a:pPr>
              <a:spcBef>
                <a:spcPct val="50000"/>
              </a:spcBef>
            </a:pPr>
            <a:r>
              <a:rPr lang="en-GB" dirty="0">
                <a:latin typeface="Calibri" pitchFamily="34" charset="0"/>
              </a:rPr>
              <a:t>Give ball one </a:t>
            </a:r>
            <a:r>
              <a:rPr lang="en-GB" b="1" dirty="0">
                <a:latin typeface="Calibri" pitchFamily="34" charset="0"/>
              </a:rPr>
              <a:t>50 J</a:t>
            </a:r>
            <a:r>
              <a:rPr lang="en-GB" dirty="0">
                <a:latin typeface="Calibri" pitchFamily="34" charset="0"/>
              </a:rPr>
              <a:t> what happens?</a:t>
            </a:r>
          </a:p>
        </p:txBody>
      </p:sp>
      <p:sp>
        <p:nvSpPr>
          <p:cNvPr id="29719" name="Text Box 26"/>
          <p:cNvSpPr txBox="1">
            <a:spLocks noChangeArrowheads="1"/>
          </p:cNvSpPr>
          <p:nvPr/>
        </p:nvSpPr>
        <p:spPr bwMode="auto">
          <a:xfrm>
            <a:off x="2495550" y="333376"/>
            <a:ext cx="5976938" cy="366713"/>
          </a:xfrm>
          <a:prstGeom prst="rect">
            <a:avLst/>
          </a:prstGeom>
          <a:noFill/>
          <a:ln w="9525">
            <a:noFill/>
            <a:miter lim="800000"/>
            <a:headEnd/>
            <a:tailEnd/>
          </a:ln>
        </p:spPr>
        <p:txBody>
          <a:bodyPr>
            <a:spAutoFit/>
          </a:bodyPr>
          <a:lstStyle/>
          <a:p>
            <a:pPr>
              <a:spcBef>
                <a:spcPct val="50000"/>
              </a:spcBef>
            </a:pPr>
            <a:r>
              <a:rPr lang="en-GB" dirty="0">
                <a:latin typeface="Calibri" pitchFamily="34" charset="0"/>
              </a:rPr>
              <a:t>All balls are 2kg.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3.61111E-6 -2.89017E-6 L 3.61111E-6 -0.08138 " pathEditMode="relative" rAng="0" ptsTypes="AA">
                                      <p:cBhvr>
                                        <p:cTn id="6" dur="2000" fill="hold"/>
                                        <p:tgtEl>
                                          <p:spTgt spid="13331"/>
                                        </p:tgtEl>
                                        <p:attrNameLst>
                                          <p:attrName>ppt_x</p:attrName>
                                          <p:attrName>ppt_y</p:attrName>
                                        </p:attrNameLst>
                                      </p:cBhvr>
                                      <p:rCtr x="0" y="-4069"/>
                                    </p:animMotion>
                                  </p:childTnLst>
                                </p:cTn>
                              </p:par>
                            </p:childTnLst>
                          </p:cTn>
                        </p:par>
                        <p:par>
                          <p:cTn id="7" fill="hold" nodeType="afterGroup">
                            <p:stCondLst>
                              <p:cond delay="2000"/>
                            </p:stCondLst>
                            <p:childTnLst>
                              <p:par>
                                <p:cTn id="8" presetID="42" presetClass="path" presetSubtype="0" accel="50000" decel="50000" fill="hold" grpId="1" nodeType="afterEffect">
                                  <p:stCondLst>
                                    <p:cond delay="0"/>
                                  </p:stCondLst>
                                  <p:childTnLst>
                                    <p:animMotion origin="layout" path="M -3.88889E-6 -0.08139 L 0.00782 0.00231 " pathEditMode="relative" rAng="0" ptsTypes="AA">
                                      <p:cBhvr>
                                        <p:cTn id="9" dur="2000" fill="hold"/>
                                        <p:tgtEl>
                                          <p:spTgt spid="13331"/>
                                        </p:tgtEl>
                                        <p:attrNameLst>
                                          <p:attrName>ppt_x</p:attrName>
                                          <p:attrName>ppt_y</p:attrName>
                                        </p:attrNameLst>
                                      </p:cBhvr>
                                      <p:rCtr x="382" y="4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1" grpId="0" animBg="1"/>
      <p:bldP spid="13331"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Line 2"/>
          <p:cNvSpPr>
            <a:spLocks noChangeShapeType="1"/>
          </p:cNvSpPr>
          <p:nvPr/>
        </p:nvSpPr>
        <p:spPr bwMode="auto">
          <a:xfrm>
            <a:off x="2135188" y="1916113"/>
            <a:ext cx="1439862" cy="0"/>
          </a:xfrm>
          <a:prstGeom prst="line">
            <a:avLst/>
          </a:prstGeom>
          <a:noFill/>
          <a:ln w="9525">
            <a:solidFill>
              <a:schemeClr val="tx1"/>
            </a:solidFill>
            <a:round/>
            <a:headEnd/>
            <a:tailEnd/>
          </a:ln>
        </p:spPr>
        <p:txBody>
          <a:bodyPr/>
          <a:lstStyle/>
          <a:p>
            <a:endParaRPr lang="en-US"/>
          </a:p>
        </p:txBody>
      </p:sp>
      <p:sp>
        <p:nvSpPr>
          <p:cNvPr id="30722" name="Line 3"/>
          <p:cNvSpPr>
            <a:spLocks noChangeShapeType="1"/>
          </p:cNvSpPr>
          <p:nvPr/>
        </p:nvSpPr>
        <p:spPr bwMode="auto">
          <a:xfrm>
            <a:off x="3575050" y="1916113"/>
            <a:ext cx="0" cy="792162"/>
          </a:xfrm>
          <a:prstGeom prst="line">
            <a:avLst/>
          </a:prstGeom>
          <a:noFill/>
          <a:ln w="9525">
            <a:solidFill>
              <a:schemeClr val="tx1"/>
            </a:solidFill>
            <a:round/>
            <a:headEnd/>
            <a:tailEnd/>
          </a:ln>
        </p:spPr>
        <p:txBody>
          <a:bodyPr/>
          <a:lstStyle/>
          <a:p>
            <a:endParaRPr lang="en-US"/>
          </a:p>
        </p:txBody>
      </p:sp>
      <p:sp>
        <p:nvSpPr>
          <p:cNvPr id="30723" name="Line 4"/>
          <p:cNvSpPr>
            <a:spLocks noChangeShapeType="1"/>
          </p:cNvSpPr>
          <p:nvPr/>
        </p:nvSpPr>
        <p:spPr bwMode="auto">
          <a:xfrm>
            <a:off x="3575051" y="2708275"/>
            <a:ext cx="936625" cy="0"/>
          </a:xfrm>
          <a:prstGeom prst="line">
            <a:avLst/>
          </a:prstGeom>
          <a:noFill/>
          <a:ln w="9525">
            <a:solidFill>
              <a:schemeClr val="tx1"/>
            </a:solidFill>
            <a:round/>
            <a:headEnd/>
            <a:tailEnd/>
          </a:ln>
        </p:spPr>
        <p:txBody>
          <a:bodyPr/>
          <a:lstStyle/>
          <a:p>
            <a:endParaRPr lang="en-US"/>
          </a:p>
        </p:txBody>
      </p:sp>
      <p:sp>
        <p:nvSpPr>
          <p:cNvPr id="30724" name="Line 5"/>
          <p:cNvSpPr>
            <a:spLocks noChangeShapeType="1"/>
          </p:cNvSpPr>
          <p:nvPr/>
        </p:nvSpPr>
        <p:spPr bwMode="auto">
          <a:xfrm>
            <a:off x="4511675" y="2708276"/>
            <a:ext cx="0" cy="720725"/>
          </a:xfrm>
          <a:prstGeom prst="line">
            <a:avLst/>
          </a:prstGeom>
          <a:noFill/>
          <a:ln w="9525">
            <a:solidFill>
              <a:schemeClr val="tx1"/>
            </a:solidFill>
            <a:round/>
            <a:headEnd/>
            <a:tailEnd/>
          </a:ln>
        </p:spPr>
        <p:txBody>
          <a:bodyPr/>
          <a:lstStyle/>
          <a:p>
            <a:endParaRPr lang="en-US"/>
          </a:p>
        </p:txBody>
      </p:sp>
      <p:sp>
        <p:nvSpPr>
          <p:cNvPr id="30725" name="Line 6"/>
          <p:cNvSpPr>
            <a:spLocks noChangeShapeType="1"/>
          </p:cNvSpPr>
          <p:nvPr/>
        </p:nvSpPr>
        <p:spPr bwMode="auto">
          <a:xfrm>
            <a:off x="4511675" y="3429000"/>
            <a:ext cx="863600" cy="0"/>
          </a:xfrm>
          <a:prstGeom prst="line">
            <a:avLst/>
          </a:prstGeom>
          <a:noFill/>
          <a:ln w="9525">
            <a:solidFill>
              <a:schemeClr val="tx1"/>
            </a:solidFill>
            <a:round/>
            <a:headEnd/>
            <a:tailEnd/>
          </a:ln>
        </p:spPr>
        <p:txBody>
          <a:bodyPr/>
          <a:lstStyle/>
          <a:p>
            <a:endParaRPr lang="en-US"/>
          </a:p>
        </p:txBody>
      </p:sp>
      <p:sp>
        <p:nvSpPr>
          <p:cNvPr id="30726" name="Line 7"/>
          <p:cNvSpPr>
            <a:spLocks noChangeShapeType="1"/>
          </p:cNvSpPr>
          <p:nvPr/>
        </p:nvSpPr>
        <p:spPr bwMode="auto">
          <a:xfrm>
            <a:off x="5375275" y="3429000"/>
            <a:ext cx="0" cy="647700"/>
          </a:xfrm>
          <a:prstGeom prst="line">
            <a:avLst/>
          </a:prstGeom>
          <a:noFill/>
          <a:ln w="9525">
            <a:solidFill>
              <a:schemeClr val="tx1"/>
            </a:solidFill>
            <a:round/>
            <a:headEnd/>
            <a:tailEnd/>
          </a:ln>
        </p:spPr>
        <p:txBody>
          <a:bodyPr/>
          <a:lstStyle/>
          <a:p>
            <a:endParaRPr lang="en-US"/>
          </a:p>
        </p:txBody>
      </p:sp>
      <p:sp>
        <p:nvSpPr>
          <p:cNvPr id="30727" name="Line 8"/>
          <p:cNvSpPr>
            <a:spLocks noChangeShapeType="1"/>
          </p:cNvSpPr>
          <p:nvPr/>
        </p:nvSpPr>
        <p:spPr bwMode="auto">
          <a:xfrm>
            <a:off x="5375275" y="4076700"/>
            <a:ext cx="1512888" cy="0"/>
          </a:xfrm>
          <a:prstGeom prst="line">
            <a:avLst/>
          </a:prstGeom>
          <a:noFill/>
          <a:ln w="9525">
            <a:solidFill>
              <a:schemeClr val="tx1"/>
            </a:solidFill>
            <a:round/>
            <a:headEnd/>
            <a:tailEnd/>
          </a:ln>
        </p:spPr>
        <p:txBody>
          <a:bodyPr/>
          <a:lstStyle/>
          <a:p>
            <a:endParaRPr lang="en-US"/>
          </a:p>
        </p:txBody>
      </p:sp>
      <p:sp>
        <p:nvSpPr>
          <p:cNvPr id="30728" name="Line 9"/>
          <p:cNvSpPr>
            <a:spLocks noChangeShapeType="1"/>
          </p:cNvSpPr>
          <p:nvPr/>
        </p:nvSpPr>
        <p:spPr bwMode="auto">
          <a:xfrm flipV="1">
            <a:off x="6888163" y="1844676"/>
            <a:ext cx="0" cy="2232025"/>
          </a:xfrm>
          <a:prstGeom prst="line">
            <a:avLst/>
          </a:prstGeom>
          <a:noFill/>
          <a:ln w="9525">
            <a:solidFill>
              <a:schemeClr val="tx1"/>
            </a:solidFill>
            <a:round/>
            <a:headEnd/>
            <a:tailEnd/>
          </a:ln>
        </p:spPr>
        <p:txBody>
          <a:bodyPr/>
          <a:lstStyle/>
          <a:p>
            <a:endParaRPr lang="en-US"/>
          </a:p>
        </p:txBody>
      </p:sp>
      <p:sp>
        <p:nvSpPr>
          <p:cNvPr id="30729" name="Line 10"/>
          <p:cNvSpPr>
            <a:spLocks noChangeShapeType="1"/>
          </p:cNvSpPr>
          <p:nvPr/>
        </p:nvSpPr>
        <p:spPr bwMode="auto">
          <a:xfrm>
            <a:off x="6888164" y="1844675"/>
            <a:ext cx="1944687" cy="71438"/>
          </a:xfrm>
          <a:prstGeom prst="line">
            <a:avLst/>
          </a:prstGeom>
          <a:noFill/>
          <a:ln w="9525">
            <a:solidFill>
              <a:schemeClr val="tx1"/>
            </a:solidFill>
            <a:round/>
            <a:headEnd/>
            <a:tailEnd/>
          </a:ln>
        </p:spPr>
        <p:txBody>
          <a:bodyPr/>
          <a:lstStyle/>
          <a:p>
            <a:endParaRPr lang="en-US"/>
          </a:p>
        </p:txBody>
      </p:sp>
      <p:sp>
        <p:nvSpPr>
          <p:cNvPr id="30730" name="Line 11"/>
          <p:cNvSpPr>
            <a:spLocks noChangeShapeType="1"/>
          </p:cNvSpPr>
          <p:nvPr/>
        </p:nvSpPr>
        <p:spPr bwMode="auto">
          <a:xfrm>
            <a:off x="6527800" y="1773239"/>
            <a:ext cx="0" cy="2232025"/>
          </a:xfrm>
          <a:prstGeom prst="line">
            <a:avLst/>
          </a:prstGeom>
          <a:noFill/>
          <a:ln w="9525">
            <a:solidFill>
              <a:schemeClr val="tx1"/>
            </a:solidFill>
            <a:round/>
            <a:headEnd type="triangle" w="med" len="med"/>
            <a:tailEnd type="triangle" w="med" len="med"/>
          </a:ln>
        </p:spPr>
        <p:txBody>
          <a:bodyPr/>
          <a:lstStyle/>
          <a:p>
            <a:endParaRPr lang="en-US"/>
          </a:p>
        </p:txBody>
      </p:sp>
      <p:sp>
        <p:nvSpPr>
          <p:cNvPr id="30731" name="Text Box 12"/>
          <p:cNvSpPr txBox="1">
            <a:spLocks noChangeArrowheads="1"/>
          </p:cNvSpPr>
          <p:nvPr/>
        </p:nvSpPr>
        <p:spPr bwMode="auto">
          <a:xfrm>
            <a:off x="5951538" y="24923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10m</a:t>
            </a:r>
          </a:p>
        </p:txBody>
      </p:sp>
      <p:sp>
        <p:nvSpPr>
          <p:cNvPr id="30732" name="Line 13"/>
          <p:cNvSpPr>
            <a:spLocks noChangeShapeType="1"/>
          </p:cNvSpPr>
          <p:nvPr/>
        </p:nvSpPr>
        <p:spPr bwMode="auto">
          <a:xfrm>
            <a:off x="3719513" y="1916114"/>
            <a:ext cx="0" cy="720725"/>
          </a:xfrm>
          <a:prstGeom prst="line">
            <a:avLst/>
          </a:prstGeom>
          <a:noFill/>
          <a:ln w="9525">
            <a:solidFill>
              <a:schemeClr val="tx1"/>
            </a:solidFill>
            <a:round/>
            <a:headEnd type="triangle" w="med" len="med"/>
            <a:tailEnd type="triangle" w="med" len="med"/>
          </a:ln>
        </p:spPr>
        <p:txBody>
          <a:bodyPr/>
          <a:lstStyle/>
          <a:p>
            <a:endParaRPr lang="en-US"/>
          </a:p>
        </p:txBody>
      </p:sp>
      <p:sp>
        <p:nvSpPr>
          <p:cNvPr id="30733" name="Text Box 14"/>
          <p:cNvSpPr txBox="1">
            <a:spLocks noChangeArrowheads="1"/>
          </p:cNvSpPr>
          <p:nvPr/>
        </p:nvSpPr>
        <p:spPr bwMode="auto">
          <a:xfrm>
            <a:off x="3792539" y="1989138"/>
            <a:ext cx="503237"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4m</a:t>
            </a:r>
          </a:p>
        </p:txBody>
      </p:sp>
      <p:sp>
        <p:nvSpPr>
          <p:cNvPr id="30734" name="Line 15"/>
          <p:cNvSpPr>
            <a:spLocks noChangeShapeType="1"/>
          </p:cNvSpPr>
          <p:nvPr/>
        </p:nvSpPr>
        <p:spPr bwMode="auto">
          <a:xfrm>
            <a:off x="4656138" y="1844676"/>
            <a:ext cx="0" cy="1584325"/>
          </a:xfrm>
          <a:prstGeom prst="line">
            <a:avLst/>
          </a:prstGeom>
          <a:noFill/>
          <a:ln w="9525">
            <a:solidFill>
              <a:schemeClr val="tx1"/>
            </a:solidFill>
            <a:round/>
            <a:headEnd type="triangle" w="med" len="med"/>
            <a:tailEnd type="triangle" w="med" len="med"/>
          </a:ln>
        </p:spPr>
        <p:txBody>
          <a:bodyPr/>
          <a:lstStyle/>
          <a:p>
            <a:endParaRPr lang="en-US"/>
          </a:p>
        </p:txBody>
      </p:sp>
      <p:sp>
        <p:nvSpPr>
          <p:cNvPr id="30735" name="Text Box 16"/>
          <p:cNvSpPr txBox="1">
            <a:spLocks noChangeArrowheads="1"/>
          </p:cNvSpPr>
          <p:nvPr/>
        </p:nvSpPr>
        <p:spPr bwMode="auto">
          <a:xfrm>
            <a:off x="4727575" y="20605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8m</a:t>
            </a:r>
          </a:p>
        </p:txBody>
      </p:sp>
      <p:sp>
        <p:nvSpPr>
          <p:cNvPr id="14353" name="Oval 17"/>
          <p:cNvSpPr>
            <a:spLocks noChangeArrowheads="1"/>
          </p:cNvSpPr>
          <p:nvPr/>
        </p:nvSpPr>
        <p:spPr bwMode="auto">
          <a:xfrm>
            <a:off x="4008439" y="2420939"/>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0737" name="Oval 18"/>
          <p:cNvSpPr>
            <a:spLocks noChangeArrowheads="1"/>
          </p:cNvSpPr>
          <p:nvPr/>
        </p:nvSpPr>
        <p:spPr bwMode="auto">
          <a:xfrm>
            <a:off x="4872039" y="3141664"/>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0738" name="Oval 19"/>
          <p:cNvSpPr>
            <a:spLocks noChangeArrowheads="1"/>
          </p:cNvSpPr>
          <p:nvPr/>
        </p:nvSpPr>
        <p:spPr bwMode="auto">
          <a:xfrm>
            <a:off x="5591175" y="3789364"/>
            <a:ext cx="287338"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0739" name="Text Box 20"/>
          <p:cNvSpPr txBox="1">
            <a:spLocks noChangeArrowheads="1"/>
          </p:cNvSpPr>
          <p:nvPr/>
        </p:nvSpPr>
        <p:spPr bwMode="auto">
          <a:xfrm>
            <a:off x="3719513" y="2924176"/>
            <a:ext cx="576262"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a:t>
            </a:r>
          </a:p>
        </p:txBody>
      </p:sp>
      <p:sp>
        <p:nvSpPr>
          <p:cNvPr id="30740" name="Text Box 21"/>
          <p:cNvSpPr txBox="1">
            <a:spLocks noChangeArrowheads="1"/>
          </p:cNvSpPr>
          <p:nvPr/>
        </p:nvSpPr>
        <p:spPr bwMode="auto">
          <a:xfrm>
            <a:off x="4800600" y="3573463"/>
            <a:ext cx="4318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2</a:t>
            </a:r>
          </a:p>
        </p:txBody>
      </p:sp>
      <p:sp>
        <p:nvSpPr>
          <p:cNvPr id="30741" name="Text Box 22"/>
          <p:cNvSpPr txBox="1">
            <a:spLocks noChangeArrowheads="1"/>
          </p:cNvSpPr>
          <p:nvPr/>
        </p:nvSpPr>
        <p:spPr bwMode="auto">
          <a:xfrm>
            <a:off x="5448300" y="4221163"/>
            <a:ext cx="6477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3</a:t>
            </a:r>
          </a:p>
        </p:txBody>
      </p:sp>
      <p:sp>
        <p:nvSpPr>
          <p:cNvPr id="30742" name="Text Box 23"/>
          <p:cNvSpPr txBox="1">
            <a:spLocks noChangeArrowheads="1"/>
          </p:cNvSpPr>
          <p:nvPr/>
        </p:nvSpPr>
        <p:spPr bwMode="auto">
          <a:xfrm>
            <a:off x="2711451" y="5157788"/>
            <a:ext cx="4105275"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Give ball one </a:t>
            </a:r>
            <a:r>
              <a:rPr lang="en-GB" b="1">
                <a:latin typeface="Calibri" pitchFamily="34" charset="0"/>
              </a:rPr>
              <a:t>80 J </a:t>
            </a:r>
            <a:r>
              <a:rPr lang="en-GB">
                <a:latin typeface="Calibri" pitchFamily="34" charset="0"/>
              </a:rPr>
              <a:t>what happens?</a:t>
            </a:r>
          </a:p>
        </p:txBody>
      </p:sp>
      <p:sp>
        <p:nvSpPr>
          <p:cNvPr id="30743" name="Text Box 24"/>
          <p:cNvSpPr txBox="1">
            <a:spLocks noChangeArrowheads="1"/>
          </p:cNvSpPr>
          <p:nvPr/>
        </p:nvSpPr>
        <p:spPr bwMode="auto">
          <a:xfrm>
            <a:off x="2495550" y="333376"/>
            <a:ext cx="5976938"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All balls are 2kg.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3.61111E-6 -4.04624E-7 C -0.0033 -0.03746 -0.00643 -0.07376 -0.01077 -0.0911 C -0.01545 -0.10867 -0.02257 -0.10381 -0.02795 -0.10775 C -0.03386 -0.11098 -0.03646 -0.11052 -0.04358 -0.11191 C -0.05087 -0.11283 -0.06094 -0.11491 -0.07084 -0.11514 " pathEditMode="relative" rAng="0" ptsTypes="aaaaA">
                                      <p:cBhvr>
                                        <p:cTn id="6" dur="2000" fill="hold"/>
                                        <p:tgtEl>
                                          <p:spTgt spid="14353"/>
                                        </p:tgtEl>
                                        <p:attrNameLst>
                                          <p:attrName>ppt_x</p:attrName>
                                          <p:attrName>ppt_y</p:attrName>
                                        </p:attrNameLst>
                                      </p:cBhvr>
                                      <p:rCtr x="-3542" y="-57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DISPERSION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lstStyle/>
          <a:p>
            <a:r>
              <a:rPr lang="en-AU" dirty="0"/>
              <a:t>White light is comprised of the colours of the rainbow. When white light passes from a vacuum to glass, the light waves slow down. Frequency remains unchanged, so according to the Wave Equation, wavelength must decrease.</a:t>
            </a:r>
          </a:p>
          <a:p>
            <a:pPr marL="0" indent="0" algn="ctr">
              <a:buNone/>
            </a:pPr>
            <a:r>
              <a:rPr lang="en-AU" dirty="0"/>
              <a:t>v = f </a:t>
            </a:r>
            <a:r>
              <a:rPr lang="el-GR" dirty="0"/>
              <a:t>λ</a:t>
            </a:r>
            <a:endParaRPr lang="en-AU" dirty="0"/>
          </a:p>
          <a:p>
            <a:r>
              <a:rPr lang="en-AU" dirty="0"/>
              <a:t>The wavelengths of the different colours are compressed by slightly different amounts, so each colour travels at a slightly different speed, and is therefore refracted by a slightly different amount. Consequently, the colours of white slight can be separated out. This is </a:t>
            </a:r>
            <a:r>
              <a:rPr lang="en-AU" i="1" dirty="0"/>
              <a:t>dispersion</a:t>
            </a:r>
            <a:r>
              <a:rPr lang="en-AU" dirty="0"/>
              <a:t>.</a:t>
            </a:r>
          </a:p>
        </p:txBody>
      </p:sp>
    </p:spTree>
    <p:extLst>
      <p:ext uri="{BB962C8B-B14F-4D97-AF65-F5344CB8AC3E}">
        <p14:creationId xmlns:p14="http://schemas.microsoft.com/office/powerpoint/2010/main" val="1935405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Line 2"/>
          <p:cNvSpPr>
            <a:spLocks noChangeShapeType="1"/>
          </p:cNvSpPr>
          <p:nvPr/>
        </p:nvSpPr>
        <p:spPr bwMode="auto">
          <a:xfrm>
            <a:off x="2135188" y="1916113"/>
            <a:ext cx="1439862" cy="0"/>
          </a:xfrm>
          <a:prstGeom prst="line">
            <a:avLst/>
          </a:prstGeom>
          <a:noFill/>
          <a:ln w="9525">
            <a:solidFill>
              <a:schemeClr val="tx1"/>
            </a:solidFill>
            <a:round/>
            <a:headEnd/>
            <a:tailEnd/>
          </a:ln>
        </p:spPr>
        <p:txBody>
          <a:bodyPr/>
          <a:lstStyle/>
          <a:p>
            <a:endParaRPr lang="en-US"/>
          </a:p>
        </p:txBody>
      </p:sp>
      <p:sp>
        <p:nvSpPr>
          <p:cNvPr id="31746" name="Line 3"/>
          <p:cNvSpPr>
            <a:spLocks noChangeShapeType="1"/>
          </p:cNvSpPr>
          <p:nvPr/>
        </p:nvSpPr>
        <p:spPr bwMode="auto">
          <a:xfrm>
            <a:off x="3575050" y="1916113"/>
            <a:ext cx="0" cy="792162"/>
          </a:xfrm>
          <a:prstGeom prst="line">
            <a:avLst/>
          </a:prstGeom>
          <a:noFill/>
          <a:ln w="9525">
            <a:solidFill>
              <a:schemeClr val="tx1"/>
            </a:solidFill>
            <a:round/>
            <a:headEnd/>
            <a:tailEnd/>
          </a:ln>
        </p:spPr>
        <p:txBody>
          <a:bodyPr/>
          <a:lstStyle/>
          <a:p>
            <a:endParaRPr lang="en-US"/>
          </a:p>
        </p:txBody>
      </p:sp>
      <p:sp>
        <p:nvSpPr>
          <p:cNvPr id="31747" name="Line 4"/>
          <p:cNvSpPr>
            <a:spLocks noChangeShapeType="1"/>
          </p:cNvSpPr>
          <p:nvPr/>
        </p:nvSpPr>
        <p:spPr bwMode="auto">
          <a:xfrm>
            <a:off x="3575051" y="2708275"/>
            <a:ext cx="936625" cy="0"/>
          </a:xfrm>
          <a:prstGeom prst="line">
            <a:avLst/>
          </a:prstGeom>
          <a:noFill/>
          <a:ln w="9525">
            <a:solidFill>
              <a:schemeClr val="tx1"/>
            </a:solidFill>
            <a:round/>
            <a:headEnd/>
            <a:tailEnd/>
          </a:ln>
        </p:spPr>
        <p:txBody>
          <a:bodyPr/>
          <a:lstStyle/>
          <a:p>
            <a:endParaRPr lang="en-US"/>
          </a:p>
        </p:txBody>
      </p:sp>
      <p:sp>
        <p:nvSpPr>
          <p:cNvPr id="31748" name="Line 5"/>
          <p:cNvSpPr>
            <a:spLocks noChangeShapeType="1"/>
          </p:cNvSpPr>
          <p:nvPr/>
        </p:nvSpPr>
        <p:spPr bwMode="auto">
          <a:xfrm>
            <a:off x="4511675" y="2708276"/>
            <a:ext cx="0" cy="720725"/>
          </a:xfrm>
          <a:prstGeom prst="line">
            <a:avLst/>
          </a:prstGeom>
          <a:noFill/>
          <a:ln w="9525">
            <a:solidFill>
              <a:schemeClr val="tx1"/>
            </a:solidFill>
            <a:round/>
            <a:headEnd/>
            <a:tailEnd/>
          </a:ln>
        </p:spPr>
        <p:txBody>
          <a:bodyPr/>
          <a:lstStyle/>
          <a:p>
            <a:endParaRPr lang="en-US"/>
          </a:p>
        </p:txBody>
      </p:sp>
      <p:sp>
        <p:nvSpPr>
          <p:cNvPr id="31749" name="Line 6"/>
          <p:cNvSpPr>
            <a:spLocks noChangeShapeType="1"/>
          </p:cNvSpPr>
          <p:nvPr/>
        </p:nvSpPr>
        <p:spPr bwMode="auto">
          <a:xfrm>
            <a:off x="4511675" y="3429000"/>
            <a:ext cx="863600" cy="0"/>
          </a:xfrm>
          <a:prstGeom prst="line">
            <a:avLst/>
          </a:prstGeom>
          <a:noFill/>
          <a:ln w="9525">
            <a:solidFill>
              <a:schemeClr val="tx1"/>
            </a:solidFill>
            <a:round/>
            <a:headEnd/>
            <a:tailEnd/>
          </a:ln>
        </p:spPr>
        <p:txBody>
          <a:bodyPr/>
          <a:lstStyle/>
          <a:p>
            <a:endParaRPr lang="en-US"/>
          </a:p>
        </p:txBody>
      </p:sp>
      <p:sp>
        <p:nvSpPr>
          <p:cNvPr id="31750" name="Line 7"/>
          <p:cNvSpPr>
            <a:spLocks noChangeShapeType="1"/>
          </p:cNvSpPr>
          <p:nvPr/>
        </p:nvSpPr>
        <p:spPr bwMode="auto">
          <a:xfrm>
            <a:off x="5375275" y="3429000"/>
            <a:ext cx="0" cy="647700"/>
          </a:xfrm>
          <a:prstGeom prst="line">
            <a:avLst/>
          </a:prstGeom>
          <a:noFill/>
          <a:ln w="9525">
            <a:solidFill>
              <a:schemeClr val="tx1"/>
            </a:solidFill>
            <a:round/>
            <a:headEnd/>
            <a:tailEnd/>
          </a:ln>
        </p:spPr>
        <p:txBody>
          <a:bodyPr/>
          <a:lstStyle/>
          <a:p>
            <a:endParaRPr lang="en-US"/>
          </a:p>
        </p:txBody>
      </p:sp>
      <p:sp>
        <p:nvSpPr>
          <p:cNvPr id="31751" name="Line 8"/>
          <p:cNvSpPr>
            <a:spLocks noChangeShapeType="1"/>
          </p:cNvSpPr>
          <p:nvPr/>
        </p:nvSpPr>
        <p:spPr bwMode="auto">
          <a:xfrm>
            <a:off x="5375275" y="4076700"/>
            <a:ext cx="1512888" cy="0"/>
          </a:xfrm>
          <a:prstGeom prst="line">
            <a:avLst/>
          </a:prstGeom>
          <a:noFill/>
          <a:ln w="9525">
            <a:solidFill>
              <a:schemeClr val="tx1"/>
            </a:solidFill>
            <a:round/>
            <a:headEnd/>
            <a:tailEnd/>
          </a:ln>
        </p:spPr>
        <p:txBody>
          <a:bodyPr/>
          <a:lstStyle/>
          <a:p>
            <a:endParaRPr lang="en-US"/>
          </a:p>
        </p:txBody>
      </p:sp>
      <p:sp>
        <p:nvSpPr>
          <p:cNvPr id="31752" name="Line 9"/>
          <p:cNvSpPr>
            <a:spLocks noChangeShapeType="1"/>
          </p:cNvSpPr>
          <p:nvPr/>
        </p:nvSpPr>
        <p:spPr bwMode="auto">
          <a:xfrm flipV="1">
            <a:off x="6888163" y="1844676"/>
            <a:ext cx="0" cy="2232025"/>
          </a:xfrm>
          <a:prstGeom prst="line">
            <a:avLst/>
          </a:prstGeom>
          <a:noFill/>
          <a:ln w="9525">
            <a:solidFill>
              <a:schemeClr val="tx1"/>
            </a:solidFill>
            <a:round/>
            <a:headEnd/>
            <a:tailEnd/>
          </a:ln>
        </p:spPr>
        <p:txBody>
          <a:bodyPr/>
          <a:lstStyle/>
          <a:p>
            <a:endParaRPr lang="en-US"/>
          </a:p>
        </p:txBody>
      </p:sp>
      <p:sp>
        <p:nvSpPr>
          <p:cNvPr id="31753" name="Line 10"/>
          <p:cNvSpPr>
            <a:spLocks noChangeShapeType="1"/>
          </p:cNvSpPr>
          <p:nvPr/>
        </p:nvSpPr>
        <p:spPr bwMode="auto">
          <a:xfrm>
            <a:off x="6888164" y="1844675"/>
            <a:ext cx="1944687" cy="71438"/>
          </a:xfrm>
          <a:prstGeom prst="line">
            <a:avLst/>
          </a:prstGeom>
          <a:noFill/>
          <a:ln w="9525">
            <a:solidFill>
              <a:schemeClr val="tx1"/>
            </a:solidFill>
            <a:round/>
            <a:headEnd/>
            <a:tailEnd/>
          </a:ln>
        </p:spPr>
        <p:txBody>
          <a:bodyPr/>
          <a:lstStyle/>
          <a:p>
            <a:endParaRPr lang="en-US"/>
          </a:p>
        </p:txBody>
      </p:sp>
      <p:sp>
        <p:nvSpPr>
          <p:cNvPr id="31754" name="Line 11"/>
          <p:cNvSpPr>
            <a:spLocks noChangeShapeType="1"/>
          </p:cNvSpPr>
          <p:nvPr/>
        </p:nvSpPr>
        <p:spPr bwMode="auto">
          <a:xfrm>
            <a:off x="6527800" y="1773239"/>
            <a:ext cx="0" cy="2232025"/>
          </a:xfrm>
          <a:prstGeom prst="line">
            <a:avLst/>
          </a:prstGeom>
          <a:noFill/>
          <a:ln w="9525">
            <a:solidFill>
              <a:schemeClr val="tx1"/>
            </a:solidFill>
            <a:round/>
            <a:headEnd type="triangle" w="med" len="med"/>
            <a:tailEnd type="triangle" w="med" len="med"/>
          </a:ln>
        </p:spPr>
        <p:txBody>
          <a:bodyPr/>
          <a:lstStyle/>
          <a:p>
            <a:endParaRPr lang="en-US"/>
          </a:p>
        </p:txBody>
      </p:sp>
      <p:sp>
        <p:nvSpPr>
          <p:cNvPr id="31755" name="Text Box 12"/>
          <p:cNvSpPr txBox="1">
            <a:spLocks noChangeArrowheads="1"/>
          </p:cNvSpPr>
          <p:nvPr/>
        </p:nvSpPr>
        <p:spPr bwMode="auto">
          <a:xfrm>
            <a:off x="5951538" y="24923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10m</a:t>
            </a:r>
          </a:p>
        </p:txBody>
      </p:sp>
      <p:sp>
        <p:nvSpPr>
          <p:cNvPr id="31756" name="Line 13"/>
          <p:cNvSpPr>
            <a:spLocks noChangeShapeType="1"/>
          </p:cNvSpPr>
          <p:nvPr/>
        </p:nvSpPr>
        <p:spPr bwMode="auto">
          <a:xfrm>
            <a:off x="3719513" y="1916114"/>
            <a:ext cx="0" cy="720725"/>
          </a:xfrm>
          <a:prstGeom prst="line">
            <a:avLst/>
          </a:prstGeom>
          <a:noFill/>
          <a:ln w="9525">
            <a:solidFill>
              <a:schemeClr val="tx1"/>
            </a:solidFill>
            <a:round/>
            <a:headEnd type="triangle" w="med" len="med"/>
            <a:tailEnd type="triangle" w="med" len="med"/>
          </a:ln>
        </p:spPr>
        <p:txBody>
          <a:bodyPr/>
          <a:lstStyle/>
          <a:p>
            <a:endParaRPr lang="en-US"/>
          </a:p>
        </p:txBody>
      </p:sp>
      <p:sp>
        <p:nvSpPr>
          <p:cNvPr id="31757" name="Text Box 14"/>
          <p:cNvSpPr txBox="1">
            <a:spLocks noChangeArrowheads="1"/>
          </p:cNvSpPr>
          <p:nvPr/>
        </p:nvSpPr>
        <p:spPr bwMode="auto">
          <a:xfrm>
            <a:off x="3792539" y="1989138"/>
            <a:ext cx="503237"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4m</a:t>
            </a:r>
          </a:p>
        </p:txBody>
      </p:sp>
      <p:sp>
        <p:nvSpPr>
          <p:cNvPr id="31758" name="Line 15"/>
          <p:cNvSpPr>
            <a:spLocks noChangeShapeType="1"/>
          </p:cNvSpPr>
          <p:nvPr/>
        </p:nvSpPr>
        <p:spPr bwMode="auto">
          <a:xfrm>
            <a:off x="4656138" y="1844676"/>
            <a:ext cx="0" cy="1584325"/>
          </a:xfrm>
          <a:prstGeom prst="line">
            <a:avLst/>
          </a:prstGeom>
          <a:noFill/>
          <a:ln w="9525">
            <a:solidFill>
              <a:schemeClr val="tx1"/>
            </a:solidFill>
            <a:round/>
            <a:headEnd type="triangle" w="med" len="med"/>
            <a:tailEnd type="triangle" w="med" len="med"/>
          </a:ln>
        </p:spPr>
        <p:txBody>
          <a:bodyPr/>
          <a:lstStyle/>
          <a:p>
            <a:endParaRPr lang="en-US"/>
          </a:p>
        </p:txBody>
      </p:sp>
      <p:sp>
        <p:nvSpPr>
          <p:cNvPr id="31759" name="Text Box 16"/>
          <p:cNvSpPr txBox="1">
            <a:spLocks noChangeArrowheads="1"/>
          </p:cNvSpPr>
          <p:nvPr/>
        </p:nvSpPr>
        <p:spPr bwMode="auto">
          <a:xfrm>
            <a:off x="4727575" y="20605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8m</a:t>
            </a:r>
          </a:p>
        </p:txBody>
      </p:sp>
      <p:sp>
        <p:nvSpPr>
          <p:cNvPr id="15377" name="Oval 17"/>
          <p:cNvSpPr>
            <a:spLocks noChangeArrowheads="1"/>
          </p:cNvSpPr>
          <p:nvPr/>
        </p:nvSpPr>
        <p:spPr bwMode="auto">
          <a:xfrm>
            <a:off x="4008439" y="2420939"/>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1761" name="Oval 18"/>
          <p:cNvSpPr>
            <a:spLocks noChangeArrowheads="1"/>
          </p:cNvSpPr>
          <p:nvPr/>
        </p:nvSpPr>
        <p:spPr bwMode="auto">
          <a:xfrm>
            <a:off x="4872039" y="3141664"/>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1762" name="Oval 19"/>
          <p:cNvSpPr>
            <a:spLocks noChangeArrowheads="1"/>
          </p:cNvSpPr>
          <p:nvPr/>
        </p:nvSpPr>
        <p:spPr bwMode="auto">
          <a:xfrm>
            <a:off x="5591175" y="3789364"/>
            <a:ext cx="287338"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1763" name="Text Box 20"/>
          <p:cNvSpPr txBox="1">
            <a:spLocks noChangeArrowheads="1"/>
          </p:cNvSpPr>
          <p:nvPr/>
        </p:nvSpPr>
        <p:spPr bwMode="auto">
          <a:xfrm>
            <a:off x="3719513" y="2924176"/>
            <a:ext cx="576262"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a:t>
            </a:r>
          </a:p>
        </p:txBody>
      </p:sp>
      <p:sp>
        <p:nvSpPr>
          <p:cNvPr id="31764" name="Text Box 21"/>
          <p:cNvSpPr txBox="1">
            <a:spLocks noChangeArrowheads="1"/>
          </p:cNvSpPr>
          <p:nvPr/>
        </p:nvSpPr>
        <p:spPr bwMode="auto">
          <a:xfrm>
            <a:off x="4800600" y="3573463"/>
            <a:ext cx="4318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2</a:t>
            </a:r>
          </a:p>
        </p:txBody>
      </p:sp>
      <p:sp>
        <p:nvSpPr>
          <p:cNvPr id="31765" name="Text Box 22"/>
          <p:cNvSpPr txBox="1">
            <a:spLocks noChangeArrowheads="1"/>
          </p:cNvSpPr>
          <p:nvPr/>
        </p:nvSpPr>
        <p:spPr bwMode="auto">
          <a:xfrm>
            <a:off x="5448300" y="4221163"/>
            <a:ext cx="6477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3</a:t>
            </a:r>
          </a:p>
        </p:txBody>
      </p:sp>
      <p:sp>
        <p:nvSpPr>
          <p:cNvPr id="31766" name="Text Box 23"/>
          <p:cNvSpPr txBox="1">
            <a:spLocks noChangeArrowheads="1"/>
          </p:cNvSpPr>
          <p:nvPr/>
        </p:nvSpPr>
        <p:spPr bwMode="auto">
          <a:xfrm>
            <a:off x="2711451" y="5157788"/>
            <a:ext cx="4105275"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Give ball one </a:t>
            </a:r>
            <a:r>
              <a:rPr lang="en-GB" b="1">
                <a:latin typeface="Calibri" pitchFamily="34" charset="0"/>
              </a:rPr>
              <a:t>100 J </a:t>
            </a:r>
            <a:r>
              <a:rPr lang="en-GB">
                <a:latin typeface="Calibri" pitchFamily="34" charset="0"/>
              </a:rPr>
              <a:t>what happens?</a:t>
            </a:r>
          </a:p>
        </p:txBody>
      </p:sp>
      <p:sp>
        <p:nvSpPr>
          <p:cNvPr id="31767" name="Text Box 24"/>
          <p:cNvSpPr txBox="1">
            <a:spLocks noChangeArrowheads="1"/>
          </p:cNvSpPr>
          <p:nvPr/>
        </p:nvSpPr>
        <p:spPr bwMode="auto">
          <a:xfrm>
            <a:off x="2495550" y="333376"/>
            <a:ext cx="5976938"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All balls are 2kg.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3.61111E-6 -4.04624E-7 L 3.61111E-6 -0.12578 " pathEditMode="relative" rAng="0" ptsTypes="AA">
                                      <p:cBhvr>
                                        <p:cTn id="6" dur="2000" fill="hold"/>
                                        <p:tgtEl>
                                          <p:spTgt spid="15377"/>
                                        </p:tgtEl>
                                        <p:attrNameLst>
                                          <p:attrName>ppt_x</p:attrName>
                                          <p:attrName>ppt_y</p:attrName>
                                        </p:attrNameLst>
                                      </p:cBhvr>
                                      <p:rCtr x="0" y="-63"/>
                                    </p:animMotion>
                                  </p:childTnLst>
                                </p:cTn>
                              </p:par>
                            </p:childTnLst>
                          </p:cTn>
                        </p:par>
                        <p:par>
                          <p:cTn id="7" fill="hold">
                            <p:stCondLst>
                              <p:cond delay="2000"/>
                            </p:stCondLst>
                            <p:childTnLst>
                              <p:par>
                                <p:cTn id="8" presetID="35" presetClass="path" presetSubtype="0" accel="50000" decel="50000" fill="hold" grpId="1" nodeType="afterEffect">
                                  <p:stCondLst>
                                    <p:cond delay="0"/>
                                  </p:stCondLst>
                                  <p:childTnLst>
                                    <p:animMotion origin="layout" path="M 3.61111E-6 -0.12578 L -0.38577 -0.12578 " pathEditMode="relative" rAng="0" ptsTypes="AA">
                                      <p:cBhvr>
                                        <p:cTn id="9" dur="1000" fill="hold"/>
                                        <p:tgtEl>
                                          <p:spTgt spid="15377"/>
                                        </p:tgtEl>
                                        <p:attrNameLst>
                                          <p:attrName>ppt_x</p:attrName>
                                          <p:attrName>ppt_y</p:attrName>
                                        </p:attrNameLst>
                                      </p:cBhvr>
                                      <p:rCtr x="-1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7" grpId="0" animBg="1"/>
      <p:bldP spid="15377"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Line 2"/>
          <p:cNvSpPr>
            <a:spLocks noChangeShapeType="1"/>
          </p:cNvSpPr>
          <p:nvPr/>
        </p:nvSpPr>
        <p:spPr bwMode="auto">
          <a:xfrm>
            <a:off x="2135188" y="1916113"/>
            <a:ext cx="1439862" cy="0"/>
          </a:xfrm>
          <a:prstGeom prst="line">
            <a:avLst/>
          </a:prstGeom>
          <a:noFill/>
          <a:ln w="9525">
            <a:solidFill>
              <a:schemeClr val="tx1"/>
            </a:solidFill>
            <a:round/>
            <a:headEnd/>
            <a:tailEnd/>
          </a:ln>
        </p:spPr>
        <p:txBody>
          <a:bodyPr/>
          <a:lstStyle/>
          <a:p>
            <a:endParaRPr lang="en-US"/>
          </a:p>
        </p:txBody>
      </p:sp>
      <p:sp>
        <p:nvSpPr>
          <p:cNvPr id="32770" name="Line 3"/>
          <p:cNvSpPr>
            <a:spLocks noChangeShapeType="1"/>
          </p:cNvSpPr>
          <p:nvPr/>
        </p:nvSpPr>
        <p:spPr bwMode="auto">
          <a:xfrm>
            <a:off x="3575050" y="1916113"/>
            <a:ext cx="0" cy="792162"/>
          </a:xfrm>
          <a:prstGeom prst="line">
            <a:avLst/>
          </a:prstGeom>
          <a:noFill/>
          <a:ln w="9525">
            <a:solidFill>
              <a:schemeClr val="tx1"/>
            </a:solidFill>
            <a:round/>
            <a:headEnd/>
            <a:tailEnd/>
          </a:ln>
        </p:spPr>
        <p:txBody>
          <a:bodyPr/>
          <a:lstStyle/>
          <a:p>
            <a:endParaRPr lang="en-US"/>
          </a:p>
        </p:txBody>
      </p:sp>
      <p:sp>
        <p:nvSpPr>
          <p:cNvPr id="32771" name="Line 4"/>
          <p:cNvSpPr>
            <a:spLocks noChangeShapeType="1"/>
          </p:cNvSpPr>
          <p:nvPr/>
        </p:nvSpPr>
        <p:spPr bwMode="auto">
          <a:xfrm>
            <a:off x="3575051" y="2708275"/>
            <a:ext cx="936625" cy="0"/>
          </a:xfrm>
          <a:prstGeom prst="line">
            <a:avLst/>
          </a:prstGeom>
          <a:noFill/>
          <a:ln w="9525">
            <a:solidFill>
              <a:schemeClr val="tx1"/>
            </a:solidFill>
            <a:round/>
            <a:headEnd/>
            <a:tailEnd/>
          </a:ln>
        </p:spPr>
        <p:txBody>
          <a:bodyPr/>
          <a:lstStyle/>
          <a:p>
            <a:endParaRPr lang="en-US"/>
          </a:p>
        </p:txBody>
      </p:sp>
      <p:sp>
        <p:nvSpPr>
          <p:cNvPr id="32772" name="Line 5"/>
          <p:cNvSpPr>
            <a:spLocks noChangeShapeType="1"/>
          </p:cNvSpPr>
          <p:nvPr/>
        </p:nvSpPr>
        <p:spPr bwMode="auto">
          <a:xfrm>
            <a:off x="4511675" y="2708276"/>
            <a:ext cx="0" cy="720725"/>
          </a:xfrm>
          <a:prstGeom prst="line">
            <a:avLst/>
          </a:prstGeom>
          <a:noFill/>
          <a:ln w="9525">
            <a:solidFill>
              <a:schemeClr val="tx1"/>
            </a:solidFill>
            <a:round/>
            <a:headEnd/>
            <a:tailEnd/>
          </a:ln>
        </p:spPr>
        <p:txBody>
          <a:bodyPr/>
          <a:lstStyle/>
          <a:p>
            <a:endParaRPr lang="en-US"/>
          </a:p>
        </p:txBody>
      </p:sp>
      <p:sp>
        <p:nvSpPr>
          <p:cNvPr id="32773" name="Line 6"/>
          <p:cNvSpPr>
            <a:spLocks noChangeShapeType="1"/>
          </p:cNvSpPr>
          <p:nvPr/>
        </p:nvSpPr>
        <p:spPr bwMode="auto">
          <a:xfrm>
            <a:off x="4511675" y="3429000"/>
            <a:ext cx="863600" cy="0"/>
          </a:xfrm>
          <a:prstGeom prst="line">
            <a:avLst/>
          </a:prstGeom>
          <a:noFill/>
          <a:ln w="9525">
            <a:solidFill>
              <a:schemeClr val="tx1"/>
            </a:solidFill>
            <a:round/>
            <a:headEnd/>
            <a:tailEnd/>
          </a:ln>
        </p:spPr>
        <p:txBody>
          <a:bodyPr/>
          <a:lstStyle/>
          <a:p>
            <a:endParaRPr lang="en-US"/>
          </a:p>
        </p:txBody>
      </p:sp>
      <p:sp>
        <p:nvSpPr>
          <p:cNvPr id="32774" name="Line 7"/>
          <p:cNvSpPr>
            <a:spLocks noChangeShapeType="1"/>
          </p:cNvSpPr>
          <p:nvPr/>
        </p:nvSpPr>
        <p:spPr bwMode="auto">
          <a:xfrm>
            <a:off x="5375275" y="3429000"/>
            <a:ext cx="0" cy="647700"/>
          </a:xfrm>
          <a:prstGeom prst="line">
            <a:avLst/>
          </a:prstGeom>
          <a:noFill/>
          <a:ln w="9525">
            <a:solidFill>
              <a:schemeClr val="tx1"/>
            </a:solidFill>
            <a:round/>
            <a:headEnd/>
            <a:tailEnd/>
          </a:ln>
        </p:spPr>
        <p:txBody>
          <a:bodyPr/>
          <a:lstStyle/>
          <a:p>
            <a:endParaRPr lang="en-US"/>
          </a:p>
        </p:txBody>
      </p:sp>
      <p:sp>
        <p:nvSpPr>
          <p:cNvPr id="32775" name="Line 8"/>
          <p:cNvSpPr>
            <a:spLocks noChangeShapeType="1"/>
          </p:cNvSpPr>
          <p:nvPr/>
        </p:nvSpPr>
        <p:spPr bwMode="auto">
          <a:xfrm>
            <a:off x="5375275" y="4076700"/>
            <a:ext cx="1512888" cy="0"/>
          </a:xfrm>
          <a:prstGeom prst="line">
            <a:avLst/>
          </a:prstGeom>
          <a:noFill/>
          <a:ln w="9525">
            <a:solidFill>
              <a:schemeClr val="tx1"/>
            </a:solidFill>
            <a:round/>
            <a:headEnd/>
            <a:tailEnd/>
          </a:ln>
        </p:spPr>
        <p:txBody>
          <a:bodyPr/>
          <a:lstStyle/>
          <a:p>
            <a:endParaRPr lang="en-US"/>
          </a:p>
        </p:txBody>
      </p:sp>
      <p:sp>
        <p:nvSpPr>
          <p:cNvPr id="32776" name="Line 9"/>
          <p:cNvSpPr>
            <a:spLocks noChangeShapeType="1"/>
          </p:cNvSpPr>
          <p:nvPr/>
        </p:nvSpPr>
        <p:spPr bwMode="auto">
          <a:xfrm flipV="1">
            <a:off x="6888163" y="1844676"/>
            <a:ext cx="0" cy="2232025"/>
          </a:xfrm>
          <a:prstGeom prst="line">
            <a:avLst/>
          </a:prstGeom>
          <a:noFill/>
          <a:ln w="9525">
            <a:solidFill>
              <a:schemeClr val="tx1"/>
            </a:solidFill>
            <a:round/>
            <a:headEnd/>
            <a:tailEnd/>
          </a:ln>
        </p:spPr>
        <p:txBody>
          <a:bodyPr/>
          <a:lstStyle/>
          <a:p>
            <a:endParaRPr lang="en-US"/>
          </a:p>
        </p:txBody>
      </p:sp>
      <p:sp>
        <p:nvSpPr>
          <p:cNvPr id="32777" name="Line 10"/>
          <p:cNvSpPr>
            <a:spLocks noChangeShapeType="1"/>
          </p:cNvSpPr>
          <p:nvPr/>
        </p:nvSpPr>
        <p:spPr bwMode="auto">
          <a:xfrm>
            <a:off x="6888164" y="1844675"/>
            <a:ext cx="1944687" cy="71438"/>
          </a:xfrm>
          <a:prstGeom prst="line">
            <a:avLst/>
          </a:prstGeom>
          <a:noFill/>
          <a:ln w="9525">
            <a:solidFill>
              <a:schemeClr val="tx1"/>
            </a:solidFill>
            <a:round/>
            <a:headEnd/>
            <a:tailEnd/>
          </a:ln>
        </p:spPr>
        <p:txBody>
          <a:bodyPr/>
          <a:lstStyle/>
          <a:p>
            <a:endParaRPr lang="en-US"/>
          </a:p>
        </p:txBody>
      </p:sp>
      <p:sp>
        <p:nvSpPr>
          <p:cNvPr id="32778" name="Line 11"/>
          <p:cNvSpPr>
            <a:spLocks noChangeShapeType="1"/>
          </p:cNvSpPr>
          <p:nvPr/>
        </p:nvSpPr>
        <p:spPr bwMode="auto">
          <a:xfrm>
            <a:off x="6527800" y="1773239"/>
            <a:ext cx="0" cy="2232025"/>
          </a:xfrm>
          <a:prstGeom prst="line">
            <a:avLst/>
          </a:prstGeom>
          <a:noFill/>
          <a:ln w="9525">
            <a:solidFill>
              <a:schemeClr val="tx1"/>
            </a:solidFill>
            <a:round/>
            <a:headEnd type="triangle" w="med" len="med"/>
            <a:tailEnd type="triangle" w="med" len="med"/>
          </a:ln>
        </p:spPr>
        <p:txBody>
          <a:bodyPr/>
          <a:lstStyle/>
          <a:p>
            <a:endParaRPr lang="en-US"/>
          </a:p>
        </p:txBody>
      </p:sp>
      <p:sp>
        <p:nvSpPr>
          <p:cNvPr id="32779" name="Text Box 12"/>
          <p:cNvSpPr txBox="1">
            <a:spLocks noChangeArrowheads="1"/>
          </p:cNvSpPr>
          <p:nvPr/>
        </p:nvSpPr>
        <p:spPr bwMode="auto">
          <a:xfrm>
            <a:off x="5951538" y="24923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10m</a:t>
            </a:r>
          </a:p>
        </p:txBody>
      </p:sp>
      <p:sp>
        <p:nvSpPr>
          <p:cNvPr id="32780" name="Line 13"/>
          <p:cNvSpPr>
            <a:spLocks noChangeShapeType="1"/>
          </p:cNvSpPr>
          <p:nvPr/>
        </p:nvSpPr>
        <p:spPr bwMode="auto">
          <a:xfrm>
            <a:off x="3719513" y="1916114"/>
            <a:ext cx="0" cy="720725"/>
          </a:xfrm>
          <a:prstGeom prst="line">
            <a:avLst/>
          </a:prstGeom>
          <a:noFill/>
          <a:ln w="9525">
            <a:solidFill>
              <a:schemeClr val="tx1"/>
            </a:solidFill>
            <a:round/>
            <a:headEnd type="triangle" w="med" len="med"/>
            <a:tailEnd type="triangle" w="med" len="med"/>
          </a:ln>
        </p:spPr>
        <p:txBody>
          <a:bodyPr/>
          <a:lstStyle/>
          <a:p>
            <a:endParaRPr lang="en-US"/>
          </a:p>
        </p:txBody>
      </p:sp>
      <p:sp>
        <p:nvSpPr>
          <p:cNvPr id="32781" name="Text Box 14"/>
          <p:cNvSpPr txBox="1">
            <a:spLocks noChangeArrowheads="1"/>
          </p:cNvSpPr>
          <p:nvPr/>
        </p:nvSpPr>
        <p:spPr bwMode="auto">
          <a:xfrm>
            <a:off x="3792539" y="1989138"/>
            <a:ext cx="503237"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4m</a:t>
            </a:r>
          </a:p>
        </p:txBody>
      </p:sp>
      <p:sp>
        <p:nvSpPr>
          <p:cNvPr id="32782" name="Line 15"/>
          <p:cNvSpPr>
            <a:spLocks noChangeShapeType="1"/>
          </p:cNvSpPr>
          <p:nvPr/>
        </p:nvSpPr>
        <p:spPr bwMode="auto">
          <a:xfrm>
            <a:off x="4656138" y="1844676"/>
            <a:ext cx="0" cy="1584325"/>
          </a:xfrm>
          <a:prstGeom prst="line">
            <a:avLst/>
          </a:prstGeom>
          <a:noFill/>
          <a:ln w="9525">
            <a:solidFill>
              <a:schemeClr val="tx1"/>
            </a:solidFill>
            <a:round/>
            <a:headEnd type="triangle" w="med" len="med"/>
            <a:tailEnd type="triangle" w="med" len="med"/>
          </a:ln>
        </p:spPr>
        <p:txBody>
          <a:bodyPr/>
          <a:lstStyle/>
          <a:p>
            <a:endParaRPr lang="en-US"/>
          </a:p>
        </p:txBody>
      </p:sp>
      <p:sp>
        <p:nvSpPr>
          <p:cNvPr id="32783" name="Text Box 16"/>
          <p:cNvSpPr txBox="1">
            <a:spLocks noChangeArrowheads="1"/>
          </p:cNvSpPr>
          <p:nvPr/>
        </p:nvSpPr>
        <p:spPr bwMode="auto">
          <a:xfrm>
            <a:off x="4727575" y="20605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8m</a:t>
            </a:r>
          </a:p>
        </p:txBody>
      </p:sp>
      <p:sp>
        <p:nvSpPr>
          <p:cNvPr id="32784" name="Oval 17"/>
          <p:cNvSpPr>
            <a:spLocks noChangeArrowheads="1"/>
          </p:cNvSpPr>
          <p:nvPr/>
        </p:nvSpPr>
        <p:spPr bwMode="auto">
          <a:xfrm>
            <a:off x="4008439" y="2420939"/>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16402" name="Oval 18"/>
          <p:cNvSpPr>
            <a:spLocks noChangeArrowheads="1"/>
          </p:cNvSpPr>
          <p:nvPr/>
        </p:nvSpPr>
        <p:spPr bwMode="auto">
          <a:xfrm>
            <a:off x="4872039" y="3141664"/>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2786" name="Oval 19"/>
          <p:cNvSpPr>
            <a:spLocks noChangeArrowheads="1"/>
          </p:cNvSpPr>
          <p:nvPr/>
        </p:nvSpPr>
        <p:spPr bwMode="auto">
          <a:xfrm>
            <a:off x="5591175" y="3789364"/>
            <a:ext cx="287338"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2787" name="Text Box 20"/>
          <p:cNvSpPr txBox="1">
            <a:spLocks noChangeArrowheads="1"/>
          </p:cNvSpPr>
          <p:nvPr/>
        </p:nvSpPr>
        <p:spPr bwMode="auto">
          <a:xfrm>
            <a:off x="3719513" y="2924176"/>
            <a:ext cx="576262"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a:t>
            </a:r>
          </a:p>
        </p:txBody>
      </p:sp>
      <p:sp>
        <p:nvSpPr>
          <p:cNvPr id="32788" name="Text Box 21"/>
          <p:cNvSpPr txBox="1">
            <a:spLocks noChangeArrowheads="1"/>
          </p:cNvSpPr>
          <p:nvPr/>
        </p:nvSpPr>
        <p:spPr bwMode="auto">
          <a:xfrm>
            <a:off x="4800600" y="3573463"/>
            <a:ext cx="4318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2</a:t>
            </a:r>
          </a:p>
        </p:txBody>
      </p:sp>
      <p:sp>
        <p:nvSpPr>
          <p:cNvPr id="32789" name="Text Box 22"/>
          <p:cNvSpPr txBox="1">
            <a:spLocks noChangeArrowheads="1"/>
          </p:cNvSpPr>
          <p:nvPr/>
        </p:nvSpPr>
        <p:spPr bwMode="auto">
          <a:xfrm>
            <a:off x="5448300" y="4221163"/>
            <a:ext cx="6477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3</a:t>
            </a:r>
          </a:p>
        </p:txBody>
      </p:sp>
      <p:sp>
        <p:nvSpPr>
          <p:cNvPr id="32790" name="Text Box 23"/>
          <p:cNvSpPr txBox="1">
            <a:spLocks noChangeArrowheads="1"/>
          </p:cNvSpPr>
          <p:nvPr/>
        </p:nvSpPr>
        <p:spPr bwMode="auto">
          <a:xfrm>
            <a:off x="2711451" y="5157788"/>
            <a:ext cx="4105275"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Give ball two </a:t>
            </a:r>
            <a:r>
              <a:rPr lang="en-GB" b="1">
                <a:latin typeface="Calibri" pitchFamily="34" charset="0"/>
              </a:rPr>
              <a:t>100 J </a:t>
            </a:r>
            <a:r>
              <a:rPr lang="en-GB">
                <a:latin typeface="Calibri" pitchFamily="34" charset="0"/>
              </a:rPr>
              <a:t>what happens?</a:t>
            </a:r>
          </a:p>
        </p:txBody>
      </p:sp>
      <p:sp>
        <p:nvSpPr>
          <p:cNvPr id="32791" name="Text Box 24"/>
          <p:cNvSpPr txBox="1">
            <a:spLocks noChangeArrowheads="1"/>
          </p:cNvSpPr>
          <p:nvPr/>
        </p:nvSpPr>
        <p:spPr bwMode="auto">
          <a:xfrm>
            <a:off x="2495550" y="333376"/>
            <a:ext cx="5976938"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All balls are 2kg.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8.33333E-7 -1.50289E-6 L 0.00017 -0.16763 " pathEditMode="relative" rAng="0" ptsTypes="AA">
                                      <p:cBhvr>
                                        <p:cTn id="6" dur="2000" fill="hold"/>
                                        <p:tgtEl>
                                          <p:spTgt spid="16402"/>
                                        </p:tgtEl>
                                        <p:attrNameLst>
                                          <p:attrName>ppt_x</p:attrName>
                                          <p:attrName>ppt_y</p:attrName>
                                        </p:attrNameLst>
                                      </p:cBhvr>
                                      <p:rCtr x="0" y="-8393"/>
                                    </p:animMotion>
                                  </p:childTnLst>
                                </p:cTn>
                              </p:par>
                            </p:childTnLst>
                          </p:cTn>
                        </p:par>
                        <p:par>
                          <p:cTn id="7" fill="hold" nodeType="afterGroup">
                            <p:stCondLst>
                              <p:cond delay="2000"/>
                            </p:stCondLst>
                            <p:childTnLst>
                              <p:par>
                                <p:cTn id="8" presetID="42" presetClass="path" presetSubtype="0" accel="50000" decel="50000" fill="hold" grpId="1" nodeType="afterEffect">
                                  <p:stCondLst>
                                    <p:cond delay="0"/>
                                  </p:stCondLst>
                                  <p:childTnLst>
                                    <p:animMotion origin="layout" path="M 0.00017 -0.16763 L 0.00017 -1.50289E-6 " pathEditMode="relative" rAng="0" ptsTypes="AA">
                                      <p:cBhvr>
                                        <p:cTn id="9" dur="2000" fill="hold"/>
                                        <p:tgtEl>
                                          <p:spTgt spid="16402"/>
                                        </p:tgtEl>
                                        <p:attrNameLst>
                                          <p:attrName>ppt_x</p:attrName>
                                          <p:attrName>ppt_y</p:attrName>
                                        </p:attrNameLst>
                                      </p:cBhvr>
                                      <p:rCtr x="0" y="8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2" grpId="0" animBg="1"/>
      <p:bldP spid="16402"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Line 2"/>
          <p:cNvSpPr>
            <a:spLocks noChangeShapeType="1"/>
          </p:cNvSpPr>
          <p:nvPr/>
        </p:nvSpPr>
        <p:spPr bwMode="auto">
          <a:xfrm>
            <a:off x="2135188" y="1916113"/>
            <a:ext cx="1439862" cy="0"/>
          </a:xfrm>
          <a:prstGeom prst="line">
            <a:avLst/>
          </a:prstGeom>
          <a:noFill/>
          <a:ln w="9525">
            <a:solidFill>
              <a:schemeClr val="tx1"/>
            </a:solidFill>
            <a:round/>
            <a:headEnd/>
            <a:tailEnd/>
          </a:ln>
        </p:spPr>
        <p:txBody>
          <a:bodyPr/>
          <a:lstStyle/>
          <a:p>
            <a:endParaRPr lang="en-US"/>
          </a:p>
        </p:txBody>
      </p:sp>
      <p:sp>
        <p:nvSpPr>
          <p:cNvPr id="33794" name="Line 3"/>
          <p:cNvSpPr>
            <a:spLocks noChangeShapeType="1"/>
          </p:cNvSpPr>
          <p:nvPr/>
        </p:nvSpPr>
        <p:spPr bwMode="auto">
          <a:xfrm>
            <a:off x="3575050" y="1916113"/>
            <a:ext cx="0" cy="792162"/>
          </a:xfrm>
          <a:prstGeom prst="line">
            <a:avLst/>
          </a:prstGeom>
          <a:noFill/>
          <a:ln w="9525">
            <a:solidFill>
              <a:schemeClr val="tx1"/>
            </a:solidFill>
            <a:round/>
            <a:headEnd/>
            <a:tailEnd/>
          </a:ln>
        </p:spPr>
        <p:txBody>
          <a:bodyPr/>
          <a:lstStyle/>
          <a:p>
            <a:endParaRPr lang="en-US"/>
          </a:p>
        </p:txBody>
      </p:sp>
      <p:sp>
        <p:nvSpPr>
          <p:cNvPr id="33795" name="Line 4"/>
          <p:cNvSpPr>
            <a:spLocks noChangeShapeType="1"/>
          </p:cNvSpPr>
          <p:nvPr/>
        </p:nvSpPr>
        <p:spPr bwMode="auto">
          <a:xfrm>
            <a:off x="3575051" y="2708275"/>
            <a:ext cx="936625" cy="0"/>
          </a:xfrm>
          <a:prstGeom prst="line">
            <a:avLst/>
          </a:prstGeom>
          <a:noFill/>
          <a:ln w="9525">
            <a:solidFill>
              <a:schemeClr val="tx1"/>
            </a:solidFill>
            <a:round/>
            <a:headEnd/>
            <a:tailEnd/>
          </a:ln>
        </p:spPr>
        <p:txBody>
          <a:bodyPr/>
          <a:lstStyle/>
          <a:p>
            <a:endParaRPr lang="en-US"/>
          </a:p>
        </p:txBody>
      </p:sp>
      <p:sp>
        <p:nvSpPr>
          <p:cNvPr id="33796" name="Line 5"/>
          <p:cNvSpPr>
            <a:spLocks noChangeShapeType="1"/>
          </p:cNvSpPr>
          <p:nvPr/>
        </p:nvSpPr>
        <p:spPr bwMode="auto">
          <a:xfrm>
            <a:off x="4511675" y="2708276"/>
            <a:ext cx="0" cy="720725"/>
          </a:xfrm>
          <a:prstGeom prst="line">
            <a:avLst/>
          </a:prstGeom>
          <a:noFill/>
          <a:ln w="9525">
            <a:solidFill>
              <a:schemeClr val="tx1"/>
            </a:solidFill>
            <a:round/>
            <a:headEnd/>
            <a:tailEnd/>
          </a:ln>
        </p:spPr>
        <p:txBody>
          <a:bodyPr/>
          <a:lstStyle/>
          <a:p>
            <a:endParaRPr lang="en-US"/>
          </a:p>
        </p:txBody>
      </p:sp>
      <p:sp>
        <p:nvSpPr>
          <p:cNvPr id="33797" name="Line 6"/>
          <p:cNvSpPr>
            <a:spLocks noChangeShapeType="1"/>
          </p:cNvSpPr>
          <p:nvPr/>
        </p:nvSpPr>
        <p:spPr bwMode="auto">
          <a:xfrm>
            <a:off x="4511675" y="3429000"/>
            <a:ext cx="863600" cy="0"/>
          </a:xfrm>
          <a:prstGeom prst="line">
            <a:avLst/>
          </a:prstGeom>
          <a:noFill/>
          <a:ln w="9525">
            <a:solidFill>
              <a:schemeClr val="tx1"/>
            </a:solidFill>
            <a:round/>
            <a:headEnd/>
            <a:tailEnd/>
          </a:ln>
        </p:spPr>
        <p:txBody>
          <a:bodyPr/>
          <a:lstStyle/>
          <a:p>
            <a:endParaRPr lang="en-US"/>
          </a:p>
        </p:txBody>
      </p:sp>
      <p:sp>
        <p:nvSpPr>
          <p:cNvPr id="33798" name="Line 7"/>
          <p:cNvSpPr>
            <a:spLocks noChangeShapeType="1"/>
          </p:cNvSpPr>
          <p:nvPr/>
        </p:nvSpPr>
        <p:spPr bwMode="auto">
          <a:xfrm>
            <a:off x="5375275" y="3429000"/>
            <a:ext cx="0" cy="647700"/>
          </a:xfrm>
          <a:prstGeom prst="line">
            <a:avLst/>
          </a:prstGeom>
          <a:noFill/>
          <a:ln w="9525">
            <a:solidFill>
              <a:schemeClr val="tx1"/>
            </a:solidFill>
            <a:round/>
            <a:headEnd/>
            <a:tailEnd/>
          </a:ln>
        </p:spPr>
        <p:txBody>
          <a:bodyPr/>
          <a:lstStyle/>
          <a:p>
            <a:endParaRPr lang="en-US"/>
          </a:p>
        </p:txBody>
      </p:sp>
      <p:sp>
        <p:nvSpPr>
          <p:cNvPr id="33799" name="Line 8"/>
          <p:cNvSpPr>
            <a:spLocks noChangeShapeType="1"/>
          </p:cNvSpPr>
          <p:nvPr/>
        </p:nvSpPr>
        <p:spPr bwMode="auto">
          <a:xfrm>
            <a:off x="5375275" y="4076700"/>
            <a:ext cx="1512888" cy="0"/>
          </a:xfrm>
          <a:prstGeom prst="line">
            <a:avLst/>
          </a:prstGeom>
          <a:noFill/>
          <a:ln w="9525">
            <a:solidFill>
              <a:schemeClr val="tx1"/>
            </a:solidFill>
            <a:round/>
            <a:headEnd/>
            <a:tailEnd/>
          </a:ln>
        </p:spPr>
        <p:txBody>
          <a:bodyPr/>
          <a:lstStyle/>
          <a:p>
            <a:endParaRPr lang="en-US"/>
          </a:p>
        </p:txBody>
      </p:sp>
      <p:sp>
        <p:nvSpPr>
          <p:cNvPr id="33800" name="Line 9"/>
          <p:cNvSpPr>
            <a:spLocks noChangeShapeType="1"/>
          </p:cNvSpPr>
          <p:nvPr/>
        </p:nvSpPr>
        <p:spPr bwMode="auto">
          <a:xfrm flipV="1">
            <a:off x="6888163" y="1844676"/>
            <a:ext cx="0" cy="2232025"/>
          </a:xfrm>
          <a:prstGeom prst="line">
            <a:avLst/>
          </a:prstGeom>
          <a:noFill/>
          <a:ln w="9525">
            <a:solidFill>
              <a:schemeClr val="tx1"/>
            </a:solidFill>
            <a:round/>
            <a:headEnd/>
            <a:tailEnd/>
          </a:ln>
        </p:spPr>
        <p:txBody>
          <a:bodyPr/>
          <a:lstStyle/>
          <a:p>
            <a:endParaRPr lang="en-US"/>
          </a:p>
        </p:txBody>
      </p:sp>
      <p:sp>
        <p:nvSpPr>
          <p:cNvPr id="33801" name="Line 10"/>
          <p:cNvSpPr>
            <a:spLocks noChangeShapeType="1"/>
          </p:cNvSpPr>
          <p:nvPr/>
        </p:nvSpPr>
        <p:spPr bwMode="auto">
          <a:xfrm>
            <a:off x="6888164" y="1844675"/>
            <a:ext cx="1944687" cy="71438"/>
          </a:xfrm>
          <a:prstGeom prst="line">
            <a:avLst/>
          </a:prstGeom>
          <a:noFill/>
          <a:ln w="9525">
            <a:solidFill>
              <a:schemeClr val="tx1"/>
            </a:solidFill>
            <a:round/>
            <a:headEnd/>
            <a:tailEnd/>
          </a:ln>
        </p:spPr>
        <p:txBody>
          <a:bodyPr/>
          <a:lstStyle/>
          <a:p>
            <a:endParaRPr lang="en-US"/>
          </a:p>
        </p:txBody>
      </p:sp>
      <p:sp>
        <p:nvSpPr>
          <p:cNvPr id="33802" name="Line 11"/>
          <p:cNvSpPr>
            <a:spLocks noChangeShapeType="1"/>
          </p:cNvSpPr>
          <p:nvPr/>
        </p:nvSpPr>
        <p:spPr bwMode="auto">
          <a:xfrm>
            <a:off x="6527800" y="1773239"/>
            <a:ext cx="0" cy="2232025"/>
          </a:xfrm>
          <a:prstGeom prst="line">
            <a:avLst/>
          </a:prstGeom>
          <a:noFill/>
          <a:ln w="9525">
            <a:solidFill>
              <a:schemeClr val="tx1"/>
            </a:solidFill>
            <a:round/>
            <a:headEnd type="triangle" w="med" len="med"/>
            <a:tailEnd type="triangle" w="med" len="med"/>
          </a:ln>
        </p:spPr>
        <p:txBody>
          <a:bodyPr/>
          <a:lstStyle/>
          <a:p>
            <a:endParaRPr lang="en-US"/>
          </a:p>
        </p:txBody>
      </p:sp>
      <p:sp>
        <p:nvSpPr>
          <p:cNvPr id="33803" name="Text Box 12"/>
          <p:cNvSpPr txBox="1">
            <a:spLocks noChangeArrowheads="1"/>
          </p:cNvSpPr>
          <p:nvPr/>
        </p:nvSpPr>
        <p:spPr bwMode="auto">
          <a:xfrm>
            <a:off x="5951538" y="24923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10m</a:t>
            </a:r>
          </a:p>
        </p:txBody>
      </p:sp>
      <p:sp>
        <p:nvSpPr>
          <p:cNvPr id="33804" name="Line 13"/>
          <p:cNvSpPr>
            <a:spLocks noChangeShapeType="1"/>
          </p:cNvSpPr>
          <p:nvPr/>
        </p:nvSpPr>
        <p:spPr bwMode="auto">
          <a:xfrm>
            <a:off x="3719513" y="1916114"/>
            <a:ext cx="0" cy="720725"/>
          </a:xfrm>
          <a:prstGeom prst="line">
            <a:avLst/>
          </a:prstGeom>
          <a:noFill/>
          <a:ln w="9525">
            <a:solidFill>
              <a:schemeClr val="tx1"/>
            </a:solidFill>
            <a:round/>
            <a:headEnd type="triangle" w="med" len="med"/>
            <a:tailEnd type="triangle" w="med" len="med"/>
          </a:ln>
        </p:spPr>
        <p:txBody>
          <a:bodyPr/>
          <a:lstStyle/>
          <a:p>
            <a:endParaRPr lang="en-US"/>
          </a:p>
        </p:txBody>
      </p:sp>
      <p:sp>
        <p:nvSpPr>
          <p:cNvPr id="33805" name="Text Box 14"/>
          <p:cNvSpPr txBox="1">
            <a:spLocks noChangeArrowheads="1"/>
          </p:cNvSpPr>
          <p:nvPr/>
        </p:nvSpPr>
        <p:spPr bwMode="auto">
          <a:xfrm>
            <a:off x="3792539" y="1989138"/>
            <a:ext cx="503237"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4m</a:t>
            </a:r>
          </a:p>
        </p:txBody>
      </p:sp>
      <p:sp>
        <p:nvSpPr>
          <p:cNvPr id="33806" name="Line 15"/>
          <p:cNvSpPr>
            <a:spLocks noChangeShapeType="1"/>
          </p:cNvSpPr>
          <p:nvPr/>
        </p:nvSpPr>
        <p:spPr bwMode="auto">
          <a:xfrm>
            <a:off x="4656138" y="1844676"/>
            <a:ext cx="0" cy="1584325"/>
          </a:xfrm>
          <a:prstGeom prst="line">
            <a:avLst/>
          </a:prstGeom>
          <a:noFill/>
          <a:ln w="9525">
            <a:solidFill>
              <a:schemeClr val="tx1"/>
            </a:solidFill>
            <a:round/>
            <a:headEnd type="triangle" w="med" len="med"/>
            <a:tailEnd type="triangle" w="med" len="med"/>
          </a:ln>
        </p:spPr>
        <p:txBody>
          <a:bodyPr/>
          <a:lstStyle/>
          <a:p>
            <a:endParaRPr lang="en-US"/>
          </a:p>
        </p:txBody>
      </p:sp>
      <p:sp>
        <p:nvSpPr>
          <p:cNvPr id="33807" name="Text Box 16"/>
          <p:cNvSpPr txBox="1">
            <a:spLocks noChangeArrowheads="1"/>
          </p:cNvSpPr>
          <p:nvPr/>
        </p:nvSpPr>
        <p:spPr bwMode="auto">
          <a:xfrm>
            <a:off x="4727575" y="20605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8m</a:t>
            </a:r>
          </a:p>
        </p:txBody>
      </p:sp>
      <p:sp>
        <p:nvSpPr>
          <p:cNvPr id="33808" name="Oval 17"/>
          <p:cNvSpPr>
            <a:spLocks noChangeArrowheads="1"/>
          </p:cNvSpPr>
          <p:nvPr/>
        </p:nvSpPr>
        <p:spPr bwMode="auto">
          <a:xfrm>
            <a:off x="4008439" y="2420939"/>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17426" name="Oval 18"/>
          <p:cNvSpPr>
            <a:spLocks noChangeArrowheads="1"/>
          </p:cNvSpPr>
          <p:nvPr/>
        </p:nvSpPr>
        <p:spPr bwMode="auto">
          <a:xfrm>
            <a:off x="4872039" y="3141664"/>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3810" name="Oval 19"/>
          <p:cNvSpPr>
            <a:spLocks noChangeArrowheads="1"/>
          </p:cNvSpPr>
          <p:nvPr/>
        </p:nvSpPr>
        <p:spPr bwMode="auto">
          <a:xfrm>
            <a:off x="5591175" y="3789364"/>
            <a:ext cx="287338"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3811" name="Text Box 20"/>
          <p:cNvSpPr txBox="1">
            <a:spLocks noChangeArrowheads="1"/>
          </p:cNvSpPr>
          <p:nvPr/>
        </p:nvSpPr>
        <p:spPr bwMode="auto">
          <a:xfrm>
            <a:off x="3719513" y="2924176"/>
            <a:ext cx="576262"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a:t>
            </a:r>
          </a:p>
        </p:txBody>
      </p:sp>
      <p:sp>
        <p:nvSpPr>
          <p:cNvPr id="33812" name="Text Box 21"/>
          <p:cNvSpPr txBox="1">
            <a:spLocks noChangeArrowheads="1"/>
          </p:cNvSpPr>
          <p:nvPr/>
        </p:nvSpPr>
        <p:spPr bwMode="auto">
          <a:xfrm>
            <a:off x="4800600" y="3573463"/>
            <a:ext cx="4318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2</a:t>
            </a:r>
          </a:p>
        </p:txBody>
      </p:sp>
      <p:sp>
        <p:nvSpPr>
          <p:cNvPr id="33813" name="Text Box 22"/>
          <p:cNvSpPr txBox="1">
            <a:spLocks noChangeArrowheads="1"/>
          </p:cNvSpPr>
          <p:nvPr/>
        </p:nvSpPr>
        <p:spPr bwMode="auto">
          <a:xfrm>
            <a:off x="5448300" y="4221163"/>
            <a:ext cx="6477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3</a:t>
            </a:r>
          </a:p>
        </p:txBody>
      </p:sp>
      <p:sp>
        <p:nvSpPr>
          <p:cNvPr id="33814" name="Text Box 23"/>
          <p:cNvSpPr txBox="1">
            <a:spLocks noChangeArrowheads="1"/>
          </p:cNvSpPr>
          <p:nvPr/>
        </p:nvSpPr>
        <p:spPr bwMode="auto">
          <a:xfrm>
            <a:off x="2711451" y="5157788"/>
            <a:ext cx="4105275" cy="366712"/>
          </a:xfrm>
          <a:prstGeom prst="rect">
            <a:avLst/>
          </a:prstGeom>
          <a:noFill/>
          <a:ln w="9525">
            <a:noFill/>
            <a:miter lim="800000"/>
            <a:headEnd/>
            <a:tailEnd/>
          </a:ln>
        </p:spPr>
        <p:txBody>
          <a:bodyPr>
            <a:spAutoFit/>
          </a:bodyPr>
          <a:lstStyle/>
          <a:p>
            <a:pPr>
              <a:spcBef>
                <a:spcPct val="50000"/>
              </a:spcBef>
            </a:pPr>
            <a:r>
              <a:rPr lang="en-GB" dirty="0">
                <a:latin typeface="Calibri" pitchFamily="34" charset="0"/>
              </a:rPr>
              <a:t>Give ball two </a:t>
            </a:r>
            <a:r>
              <a:rPr lang="en-GB" b="1" dirty="0">
                <a:latin typeface="Calibri" pitchFamily="34" charset="0"/>
              </a:rPr>
              <a:t>200 J</a:t>
            </a:r>
            <a:r>
              <a:rPr lang="en-GB" dirty="0">
                <a:latin typeface="Calibri" pitchFamily="34" charset="0"/>
              </a:rPr>
              <a:t> what happens?</a:t>
            </a:r>
          </a:p>
        </p:txBody>
      </p:sp>
      <p:sp>
        <p:nvSpPr>
          <p:cNvPr id="33815" name="Text Box 24"/>
          <p:cNvSpPr txBox="1">
            <a:spLocks noChangeArrowheads="1"/>
          </p:cNvSpPr>
          <p:nvPr/>
        </p:nvSpPr>
        <p:spPr bwMode="auto">
          <a:xfrm>
            <a:off x="2495550" y="333376"/>
            <a:ext cx="5976938"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All balls are 2kg.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fill="hold" grpId="0" nodeType="clickEffect">
                                  <p:stCondLst>
                                    <p:cond delay="0"/>
                                  </p:stCondLst>
                                  <p:childTnLst>
                                    <p:animMotion origin="layout" path="M 0.00017 -1.50289E-6 L -0.15746 -0.23075 " pathEditMode="relative" rAng="0" ptsTypes="AA">
                                      <p:cBhvr>
                                        <p:cTn id="6" dur="2000" fill="hold"/>
                                        <p:tgtEl>
                                          <p:spTgt spid="17426"/>
                                        </p:tgtEl>
                                        <p:attrNameLst>
                                          <p:attrName>ppt_x</p:attrName>
                                          <p:attrName>ppt_y</p:attrName>
                                        </p:attrNameLst>
                                      </p:cBhvr>
                                      <p:rCtr x="-79" y="-115"/>
                                    </p:animMotion>
                                  </p:childTnLst>
                                </p:cTn>
                              </p:par>
                            </p:childTnLst>
                          </p:cTn>
                        </p:par>
                        <p:par>
                          <p:cTn id="7" fill="hold">
                            <p:stCondLst>
                              <p:cond delay="2000"/>
                            </p:stCondLst>
                            <p:childTnLst>
                              <p:par>
                                <p:cTn id="8" presetID="35" presetClass="path" presetSubtype="0" fill="hold" grpId="1" nodeType="afterEffect">
                                  <p:stCondLst>
                                    <p:cond delay="0"/>
                                  </p:stCondLst>
                                  <p:childTnLst>
                                    <p:animMotion origin="layout" path="M -0.15747 -0.23075 L -0.40747 -0.23075 " pathEditMode="relative" rAng="0" ptsTypes="AA">
                                      <p:cBhvr>
                                        <p:cTn id="9" dur="1000" fill="hold"/>
                                        <p:tgtEl>
                                          <p:spTgt spid="17426"/>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6" grpId="0" animBg="1"/>
      <p:bldP spid="17426"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Line 2"/>
          <p:cNvSpPr>
            <a:spLocks noChangeShapeType="1"/>
          </p:cNvSpPr>
          <p:nvPr/>
        </p:nvSpPr>
        <p:spPr bwMode="auto">
          <a:xfrm>
            <a:off x="2135188" y="1916113"/>
            <a:ext cx="1439862" cy="0"/>
          </a:xfrm>
          <a:prstGeom prst="line">
            <a:avLst/>
          </a:prstGeom>
          <a:noFill/>
          <a:ln w="9525">
            <a:solidFill>
              <a:schemeClr val="tx1"/>
            </a:solidFill>
            <a:round/>
            <a:headEnd/>
            <a:tailEnd/>
          </a:ln>
        </p:spPr>
        <p:txBody>
          <a:bodyPr/>
          <a:lstStyle/>
          <a:p>
            <a:endParaRPr lang="en-US"/>
          </a:p>
        </p:txBody>
      </p:sp>
      <p:sp>
        <p:nvSpPr>
          <p:cNvPr id="34818" name="Line 3"/>
          <p:cNvSpPr>
            <a:spLocks noChangeShapeType="1"/>
          </p:cNvSpPr>
          <p:nvPr/>
        </p:nvSpPr>
        <p:spPr bwMode="auto">
          <a:xfrm>
            <a:off x="3575050" y="1916113"/>
            <a:ext cx="0" cy="792162"/>
          </a:xfrm>
          <a:prstGeom prst="line">
            <a:avLst/>
          </a:prstGeom>
          <a:noFill/>
          <a:ln w="9525">
            <a:solidFill>
              <a:schemeClr val="tx1"/>
            </a:solidFill>
            <a:round/>
            <a:headEnd/>
            <a:tailEnd/>
          </a:ln>
        </p:spPr>
        <p:txBody>
          <a:bodyPr/>
          <a:lstStyle/>
          <a:p>
            <a:endParaRPr lang="en-US"/>
          </a:p>
        </p:txBody>
      </p:sp>
      <p:sp>
        <p:nvSpPr>
          <p:cNvPr id="34819" name="Line 4"/>
          <p:cNvSpPr>
            <a:spLocks noChangeShapeType="1"/>
          </p:cNvSpPr>
          <p:nvPr/>
        </p:nvSpPr>
        <p:spPr bwMode="auto">
          <a:xfrm>
            <a:off x="3575051" y="2708275"/>
            <a:ext cx="936625" cy="0"/>
          </a:xfrm>
          <a:prstGeom prst="line">
            <a:avLst/>
          </a:prstGeom>
          <a:noFill/>
          <a:ln w="9525">
            <a:solidFill>
              <a:schemeClr val="tx1"/>
            </a:solidFill>
            <a:round/>
            <a:headEnd/>
            <a:tailEnd/>
          </a:ln>
        </p:spPr>
        <p:txBody>
          <a:bodyPr/>
          <a:lstStyle/>
          <a:p>
            <a:endParaRPr lang="en-US"/>
          </a:p>
        </p:txBody>
      </p:sp>
      <p:sp>
        <p:nvSpPr>
          <p:cNvPr id="34820" name="Line 5"/>
          <p:cNvSpPr>
            <a:spLocks noChangeShapeType="1"/>
          </p:cNvSpPr>
          <p:nvPr/>
        </p:nvSpPr>
        <p:spPr bwMode="auto">
          <a:xfrm>
            <a:off x="4511675" y="2708276"/>
            <a:ext cx="0" cy="720725"/>
          </a:xfrm>
          <a:prstGeom prst="line">
            <a:avLst/>
          </a:prstGeom>
          <a:noFill/>
          <a:ln w="9525">
            <a:solidFill>
              <a:schemeClr val="tx1"/>
            </a:solidFill>
            <a:round/>
            <a:headEnd/>
            <a:tailEnd/>
          </a:ln>
        </p:spPr>
        <p:txBody>
          <a:bodyPr/>
          <a:lstStyle/>
          <a:p>
            <a:endParaRPr lang="en-US"/>
          </a:p>
        </p:txBody>
      </p:sp>
      <p:sp>
        <p:nvSpPr>
          <p:cNvPr id="34821" name="Line 6"/>
          <p:cNvSpPr>
            <a:spLocks noChangeShapeType="1"/>
          </p:cNvSpPr>
          <p:nvPr/>
        </p:nvSpPr>
        <p:spPr bwMode="auto">
          <a:xfrm>
            <a:off x="4511675" y="3429000"/>
            <a:ext cx="863600" cy="0"/>
          </a:xfrm>
          <a:prstGeom prst="line">
            <a:avLst/>
          </a:prstGeom>
          <a:noFill/>
          <a:ln w="9525">
            <a:solidFill>
              <a:schemeClr val="tx1"/>
            </a:solidFill>
            <a:round/>
            <a:headEnd/>
            <a:tailEnd/>
          </a:ln>
        </p:spPr>
        <p:txBody>
          <a:bodyPr/>
          <a:lstStyle/>
          <a:p>
            <a:endParaRPr lang="en-US"/>
          </a:p>
        </p:txBody>
      </p:sp>
      <p:sp>
        <p:nvSpPr>
          <p:cNvPr id="34822" name="Line 7"/>
          <p:cNvSpPr>
            <a:spLocks noChangeShapeType="1"/>
          </p:cNvSpPr>
          <p:nvPr/>
        </p:nvSpPr>
        <p:spPr bwMode="auto">
          <a:xfrm>
            <a:off x="5375275" y="3429000"/>
            <a:ext cx="0" cy="647700"/>
          </a:xfrm>
          <a:prstGeom prst="line">
            <a:avLst/>
          </a:prstGeom>
          <a:noFill/>
          <a:ln w="9525">
            <a:solidFill>
              <a:schemeClr val="tx1"/>
            </a:solidFill>
            <a:round/>
            <a:headEnd/>
            <a:tailEnd/>
          </a:ln>
        </p:spPr>
        <p:txBody>
          <a:bodyPr/>
          <a:lstStyle/>
          <a:p>
            <a:endParaRPr lang="en-US"/>
          </a:p>
        </p:txBody>
      </p:sp>
      <p:sp>
        <p:nvSpPr>
          <p:cNvPr id="34823" name="Line 8"/>
          <p:cNvSpPr>
            <a:spLocks noChangeShapeType="1"/>
          </p:cNvSpPr>
          <p:nvPr/>
        </p:nvSpPr>
        <p:spPr bwMode="auto">
          <a:xfrm>
            <a:off x="5375275" y="4076700"/>
            <a:ext cx="1512888" cy="0"/>
          </a:xfrm>
          <a:prstGeom prst="line">
            <a:avLst/>
          </a:prstGeom>
          <a:noFill/>
          <a:ln w="9525">
            <a:solidFill>
              <a:schemeClr val="tx1"/>
            </a:solidFill>
            <a:round/>
            <a:headEnd/>
            <a:tailEnd/>
          </a:ln>
        </p:spPr>
        <p:txBody>
          <a:bodyPr/>
          <a:lstStyle/>
          <a:p>
            <a:endParaRPr lang="en-US"/>
          </a:p>
        </p:txBody>
      </p:sp>
      <p:sp>
        <p:nvSpPr>
          <p:cNvPr id="34824" name="Line 9"/>
          <p:cNvSpPr>
            <a:spLocks noChangeShapeType="1"/>
          </p:cNvSpPr>
          <p:nvPr/>
        </p:nvSpPr>
        <p:spPr bwMode="auto">
          <a:xfrm flipV="1">
            <a:off x="6888163" y="1844676"/>
            <a:ext cx="0" cy="2232025"/>
          </a:xfrm>
          <a:prstGeom prst="line">
            <a:avLst/>
          </a:prstGeom>
          <a:noFill/>
          <a:ln w="9525">
            <a:solidFill>
              <a:schemeClr val="tx1"/>
            </a:solidFill>
            <a:round/>
            <a:headEnd/>
            <a:tailEnd/>
          </a:ln>
        </p:spPr>
        <p:txBody>
          <a:bodyPr/>
          <a:lstStyle/>
          <a:p>
            <a:endParaRPr lang="en-US"/>
          </a:p>
        </p:txBody>
      </p:sp>
      <p:sp>
        <p:nvSpPr>
          <p:cNvPr id="34825" name="Line 10"/>
          <p:cNvSpPr>
            <a:spLocks noChangeShapeType="1"/>
          </p:cNvSpPr>
          <p:nvPr/>
        </p:nvSpPr>
        <p:spPr bwMode="auto">
          <a:xfrm>
            <a:off x="6888164" y="1844675"/>
            <a:ext cx="1944687" cy="71438"/>
          </a:xfrm>
          <a:prstGeom prst="line">
            <a:avLst/>
          </a:prstGeom>
          <a:noFill/>
          <a:ln w="9525">
            <a:solidFill>
              <a:schemeClr val="tx1"/>
            </a:solidFill>
            <a:round/>
            <a:headEnd/>
            <a:tailEnd/>
          </a:ln>
        </p:spPr>
        <p:txBody>
          <a:bodyPr/>
          <a:lstStyle/>
          <a:p>
            <a:endParaRPr lang="en-US"/>
          </a:p>
        </p:txBody>
      </p:sp>
      <p:sp>
        <p:nvSpPr>
          <p:cNvPr id="34826" name="Line 11"/>
          <p:cNvSpPr>
            <a:spLocks noChangeShapeType="1"/>
          </p:cNvSpPr>
          <p:nvPr/>
        </p:nvSpPr>
        <p:spPr bwMode="auto">
          <a:xfrm>
            <a:off x="6527800" y="1773239"/>
            <a:ext cx="0" cy="2232025"/>
          </a:xfrm>
          <a:prstGeom prst="line">
            <a:avLst/>
          </a:prstGeom>
          <a:noFill/>
          <a:ln w="9525">
            <a:solidFill>
              <a:schemeClr val="tx1"/>
            </a:solidFill>
            <a:round/>
            <a:headEnd type="triangle" w="med" len="med"/>
            <a:tailEnd type="triangle" w="med" len="med"/>
          </a:ln>
        </p:spPr>
        <p:txBody>
          <a:bodyPr/>
          <a:lstStyle/>
          <a:p>
            <a:endParaRPr lang="en-US"/>
          </a:p>
        </p:txBody>
      </p:sp>
      <p:sp>
        <p:nvSpPr>
          <p:cNvPr id="34827" name="Text Box 12"/>
          <p:cNvSpPr txBox="1">
            <a:spLocks noChangeArrowheads="1"/>
          </p:cNvSpPr>
          <p:nvPr/>
        </p:nvSpPr>
        <p:spPr bwMode="auto">
          <a:xfrm>
            <a:off x="5951538" y="24923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10m</a:t>
            </a:r>
          </a:p>
        </p:txBody>
      </p:sp>
      <p:sp>
        <p:nvSpPr>
          <p:cNvPr id="34828" name="Line 13"/>
          <p:cNvSpPr>
            <a:spLocks noChangeShapeType="1"/>
          </p:cNvSpPr>
          <p:nvPr/>
        </p:nvSpPr>
        <p:spPr bwMode="auto">
          <a:xfrm>
            <a:off x="3719513" y="1916114"/>
            <a:ext cx="0" cy="720725"/>
          </a:xfrm>
          <a:prstGeom prst="line">
            <a:avLst/>
          </a:prstGeom>
          <a:noFill/>
          <a:ln w="9525">
            <a:solidFill>
              <a:schemeClr val="tx1"/>
            </a:solidFill>
            <a:round/>
            <a:headEnd type="triangle" w="med" len="med"/>
            <a:tailEnd type="triangle" w="med" len="med"/>
          </a:ln>
        </p:spPr>
        <p:txBody>
          <a:bodyPr/>
          <a:lstStyle/>
          <a:p>
            <a:endParaRPr lang="en-US"/>
          </a:p>
        </p:txBody>
      </p:sp>
      <p:sp>
        <p:nvSpPr>
          <p:cNvPr id="34829" name="Text Box 14"/>
          <p:cNvSpPr txBox="1">
            <a:spLocks noChangeArrowheads="1"/>
          </p:cNvSpPr>
          <p:nvPr/>
        </p:nvSpPr>
        <p:spPr bwMode="auto">
          <a:xfrm>
            <a:off x="3792539" y="1989138"/>
            <a:ext cx="503237"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4m</a:t>
            </a:r>
          </a:p>
        </p:txBody>
      </p:sp>
      <p:sp>
        <p:nvSpPr>
          <p:cNvPr id="34830" name="Line 15"/>
          <p:cNvSpPr>
            <a:spLocks noChangeShapeType="1"/>
          </p:cNvSpPr>
          <p:nvPr/>
        </p:nvSpPr>
        <p:spPr bwMode="auto">
          <a:xfrm>
            <a:off x="4656138" y="1844676"/>
            <a:ext cx="0" cy="1584325"/>
          </a:xfrm>
          <a:prstGeom prst="line">
            <a:avLst/>
          </a:prstGeom>
          <a:noFill/>
          <a:ln w="9525">
            <a:solidFill>
              <a:schemeClr val="tx1"/>
            </a:solidFill>
            <a:round/>
            <a:headEnd type="triangle" w="med" len="med"/>
            <a:tailEnd type="triangle" w="med" len="med"/>
          </a:ln>
        </p:spPr>
        <p:txBody>
          <a:bodyPr/>
          <a:lstStyle/>
          <a:p>
            <a:endParaRPr lang="en-US"/>
          </a:p>
        </p:txBody>
      </p:sp>
      <p:sp>
        <p:nvSpPr>
          <p:cNvPr id="34831" name="Text Box 16"/>
          <p:cNvSpPr txBox="1">
            <a:spLocks noChangeArrowheads="1"/>
          </p:cNvSpPr>
          <p:nvPr/>
        </p:nvSpPr>
        <p:spPr bwMode="auto">
          <a:xfrm>
            <a:off x="4727575" y="20605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8m</a:t>
            </a:r>
          </a:p>
        </p:txBody>
      </p:sp>
      <p:sp>
        <p:nvSpPr>
          <p:cNvPr id="34832" name="Oval 17"/>
          <p:cNvSpPr>
            <a:spLocks noChangeArrowheads="1"/>
          </p:cNvSpPr>
          <p:nvPr/>
        </p:nvSpPr>
        <p:spPr bwMode="auto">
          <a:xfrm>
            <a:off x="4008439" y="2420939"/>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4833" name="Oval 18"/>
          <p:cNvSpPr>
            <a:spLocks noChangeArrowheads="1"/>
          </p:cNvSpPr>
          <p:nvPr/>
        </p:nvSpPr>
        <p:spPr bwMode="auto">
          <a:xfrm>
            <a:off x="4872039" y="3141664"/>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18451" name="Oval 19"/>
          <p:cNvSpPr>
            <a:spLocks noChangeArrowheads="1"/>
          </p:cNvSpPr>
          <p:nvPr/>
        </p:nvSpPr>
        <p:spPr bwMode="auto">
          <a:xfrm>
            <a:off x="5591175" y="3789364"/>
            <a:ext cx="287338"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4835" name="Text Box 20"/>
          <p:cNvSpPr txBox="1">
            <a:spLocks noChangeArrowheads="1"/>
          </p:cNvSpPr>
          <p:nvPr/>
        </p:nvSpPr>
        <p:spPr bwMode="auto">
          <a:xfrm>
            <a:off x="3719513" y="2924176"/>
            <a:ext cx="576262"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a:t>
            </a:r>
          </a:p>
        </p:txBody>
      </p:sp>
      <p:sp>
        <p:nvSpPr>
          <p:cNvPr id="34836" name="Text Box 21"/>
          <p:cNvSpPr txBox="1">
            <a:spLocks noChangeArrowheads="1"/>
          </p:cNvSpPr>
          <p:nvPr/>
        </p:nvSpPr>
        <p:spPr bwMode="auto">
          <a:xfrm>
            <a:off x="4800600" y="3573463"/>
            <a:ext cx="4318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2</a:t>
            </a:r>
          </a:p>
        </p:txBody>
      </p:sp>
      <p:sp>
        <p:nvSpPr>
          <p:cNvPr id="34837" name="Text Box 22"/>
          <p:cNvSpPr txBox="1">
            <a:spLocks noChangeArrowheads="1"/>
          </p:cNvSpPr>
          <p:nvPr/>
        </p:nvSpPr>
        <p:spPr bwMode="auto">
          <a:xfrm>
            <a:off x="5448300" y="4221163"/>
            <a:ext cx="6477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3</a:t>
            </a:r>
          </a:p>
        </p:txBody>
      </p:sp>
      <p:sp>
        <p:nvSpPr>
          <p:cNvPr id="34838" name="Text Box 23"/>
          <p:cNvSpPr txBox="1">
            <a:spLocks noChangeArrowheads="1"/>
          </p:cNvSpPr>
          <p:nvPr/>
        </p:nvSpPr>
        <p:spPr bwMode="auto">
          <a:xfrm>
            <a:off x="2711451" y="5157788"/>
            <a:ext cx="4105275"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Give ball three </a:t>
            </a:r>
            <a:r>
              <a:rPr lang="en-GB" b="1">
                <a:latin typeface="Calibri" pitchFamily="34" charset="0"/>
              </a:rPr>
              <a:t>100 J </a:t>
            </a:r>
            <a:r>
              <a:rPr lang="en-GB">
                <a:latin typeface="Calibri" pitchFamily="34" charset="0"/>
              </a:rPr>
              <a:t>what happens?</a:t>
            </a:r>
          </a:p>
        </p:txBody>
      </p:sp>
      <p:sp>
        <p:nvSpPr>
          <p:cNvPr id="34839" name="Text Box 24"/>
          <p:cNvSpPr txBox="1">
            <a:spLocks noChangeArrowheads="1"/>
          </p:cNvSpPr>
          <p:nvPr/>
        </p:nvSpPr>
        <p:spPr bwMode="auto">
          <a:xfrm>
            <a:off x="2495550" y="333376"/>
            <a:ext cx="5976938"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All balls are 2kg.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3.33333E-6 3.23699E-6 L 0.00017 -0.16763 " pathEditMode="relative" rAng="0" ptsTypes="AA">
                                      <p:cBhvr>
                                        <p:cTn id="6" dur="2000" fill="hold"/>
                                        <p:tgtEl>
                                          <p:spTgt spid="18451"/>
                                        </p:tgtEl>
                                        <p:attrNameLst>
                                          <p:attrName>ppt_x</p:attrName>
                                          <p:attrName>ppt_y</p:attrName>
                                        </p:attrNameLst>
                                      </p:cBhvr>
                                      <p:rCtr x="0" y="-8393"/>
                                    </p:animMotion>
                                  </p:childTnLst>
                                </p:cTn>
                              </p:par>
                            </p:childTnLst>
                          </p:cTn>
                        </p:par>
                        <p:par>
                          <p:cTn id="7" fill="hold" nodeType="afterGroup">
                            <p:stCondLst>
                              <p:cond delay="2000"/>
                            </p:stCondLst>
                            <p:childTnLst>
                              <p:par>
                                <p:cTn id="8" presetID="42" presetClass="path" presetSubtype="0" accel="50000" decel="50000" fill="hold" grpId="1" nodeType="afterEffect">
                                  <p:stCondLst>
                                    <p:cond delay="0"/>
                                  </p:stCondLst>
                                  <p:childTnLst>
                                    <p:animMotion origin="layout" path="M 0.00017 -0.16763 L 0.00017 0.00023 " pathEditMode="relative" rAng="0" ptsTypes="AA">
                                      <p:cBhvr>
                                        <p:cTn id="9" dur="2000" fill="hold"/>
                                        <p:tgtEl>
                                          <p:spTgt spid="18451"/>
                                        </p:tgtEl>
                                        <p:attrNameLst>
                                          <p:attrName>ppt_x</p:attrName>
                                          <p:attrName>ppt_y</p:attrName>
                                        </p:attrNameLst>
                                      </p:cBhvr>
                                      <p:rCtr x="0" y="83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1" grpId="0" animBg="1"/>
      <p:bldP spid="18451"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Line 2"/>
          <p:cNvSpPr>
            <a:spLocks noChangeShapeType="1"/>
          </p:cNvSpPr>
          <p:nvPr/>
        </p:nvSpPr>
        <p:spPr bwMode="auto">
          <a:xfrm>
            <a:off x="2135188" y="1916113"/>
            <a:ext cx="1439862" cy="0"/>
          </a:xfrm>
          <a:prstGeom prst="line">
            <a:avLst/>
          </a:prstGeom>
          <a:noFill/>
          <a:ln w="9525">
            <a:solidFill>
              <a:schemeClr val="tx1"/>
            </a:solidFill>
            <a:round/>
            <a:headEnd/>
            <a:tailEnd/>
          </a:ln>
        </p:spPr>
        <p:txBody>
          <a:bodyPr/>
          <a:lstStyle/>
          <a:p>
            <a:endParaRPr lang="en-US"/>
          </a:p>
        </p:txBody>
      </p:sp>
      <p:sp>
        <p:nvSpPr>
          <p:cNvPr id="35842" name="Line 3"/>
          <p:cNvSpPr>
            <a:spLocks noChangeShapeType="1"/>
          </p:cNvSpPr>
          <p:nvPr/>
        </p:nvSpPr>
        <p:spPr bwMode="auto">
          <a:xfrm>
            <a:off x="3575050" y="1916113"/>
            <a:ext cx="0" cy="792162"/>
          </a:xfrm>
          <a:prstGeom prst="line">
            <a:avLst/>
          </a:prstGeom>
          <a:noFill/>
          <a:ln w="9525">
            <a:solidFill>
              <a:schemeClr val="tx1"/>
            </a:solidFill>
            <a:round/>
            <a:headEnd/>
            <a:tailEnd/>
          </a:ln>
        </p:spPr>
        <p:txBody>
          <a:bodyPr/>
          <a:lstStyle/>
          <a:p>
            <a:endParaRPr lang="en-US"/>
          </a:p>
        </p:txBody>
      </p:sp>
      <p:sp>
        <p:nvSpPr>
          <p:cNvPr id="35843" name="Line 4"/>
          <p:cNvSpPr>
            <a:spLocks noChangeShapeType="1"/>
          </p:cNvSpPr>
          <p:nvPr/>
        </p:nvSpPr>
        <p:spPr bwMode="auto">
          <a:xfrm>
            <a:off x="3575051" y="2708275"/>
            <a:ext cx="936625" cy="0"/>
          </a:xfrm>
          <a:prstGeom prst="line">
            <a:avLst/>
          </a:prstGeom>
          <a:noFill/>
          <a:ln w="9525">
            <a:solidFill>
              <a:schemeClr val="tx1"/>
            </a:solidFill>
            <a:round/>
            <a:headEnd/>
            <a:tailEnd/>
          </a:ln>
        </p:spPr>
        <p:txBody>
          <a:bodyPr/>
          <a:lstStyle/>
          <a:p>
            <a:endParaRPr lang="en-US"/>
          </a:p>
        </p:txBody>
      </p:sp>
      <p:sp>
        <p:nvSpPr>
          <p:cNvPr id="35844" name="Line 5"/>
          <p:cNvSpPr>
            <a:spLocks noChangeShapeType="1"/>
          </p:cNvSpPr>
          <p:nvPr/>
        </p:nvSpPr>
        <p:spPr bwMode="auto">
          <a:xfrm>
            <a:off x="4511675" y="2708276"/>
            <a:ext cx="0" cy="720725"/>
          </a:xfrm>
          <a:prstGeom prst="line">
            <a:avLst/>
          </a:prstGeom>
          <a:noFill/>
          <a:ln w="9525">
            <a:solidFill>
              <a:schemeClr val="tx1"/>
            </a:solidFill>
            <a:round/>
            <a:headEnd/>
            <a:tailEnd/>
          </a:ln>
        </p:spPr>
        <p:txBody>
          <a:bodyPr/>
          <a:lstStyle/>
          <a:p>
            <a:endParaRPr lang="en-US"/>
          </a:p>
        </p:txBody>
      </p:sp>
      <p:sp>
        <p:nvSpPr>
          <p:cNvPr id="35845" name="Line 6"/>
          <p:cNvSpPr>
            <a:spLocks noChangeShapeType="1"/>
          </p:cNvSpPr>
          <p:nvPr/>
        </p:nvSpPr>
        <p:spPr bwMode="auto">
          <a:xfrm>
            <a:off x="4511675" y="3429000"/>
            <a:ext cx="863600" cy="0"/>
          </a:xfrm>
          <a:prstGeom prst="line">
            <a:avLst/>
          </a:prstGeom>
          <a:noFill/>
          <a:ln w="9525">
            <a:solidFill>
              <a:schemeClr val="tx1"/>
            </a:solidFill>
            <a:round/>
            <a:headEnd/>
            <a:tailEnd/>
          </a:ln>
        </p:spPr>
        <p:txBody>
          <a:bodyPr/>
          <a:lstStyle/>
          <a:p>
            <a:endParaRPr lang="en-US"/>
          </a:p>
        </p:txBody>
      </p:sp>
      <p:sp>
        <p:nvSpPr>
          <p:cNvPr id="35846" name="Line 7"/>
          <p:cNvSpPr>
            <a:spLocks noChangeShapeType="1"/>
          </p:cNvSpPr>
          <p:nvPr/>
        </p:nvSpPr>
        <p:spPr bwMode="auto">
          <a:xfrm>
            <a:off x="5375275" y="3429000"/>
            <a:ext cx="0" cy="647700"/>
          </a:xfrm>
          <a:prstGeom prst="line">
            <a:avLst/>
          </a:prstGeom>
          <a:noFill/>
          <a:ln w="9525">
            <a:solidFill>
              <a:schemeClr val="tx1"/>
            </a:solidFill>
            <a:round/>
            <a:headEnd/>
            <a:tailEnd/>
          </a:ln>
        </p:spPr>
        <p:txBody>
          <a:bodyPr/>
          <a:lstStyle/>
          <a:p>
            <a:endParaRPr lang="en-US"/>
          </a:p>
        </p:txBody>
      </p:sp>
      <p:sp>
        <p:nvSpPr>
          <p:cNvPr id="35847" name="Line 8"/>
          <p:cNvSpPr>
            <a:spLocks noChangeShapeType="1"/>
          </p:cNvSpPr>
          <p:nvPr/>
        </p:nvSpPr>
        <p:spPr bwMode="auto">
          <a:xfrm>
            <a:off x="5375275" y="4076700"/>
            <a:ext cx="1512888" cy="0"/>
          </a:xfrm>
          <a:prstGeom prst="line">
            <a:avLst/>
          </a:prstGeom>
          <a:noFill/>
          <a:ln w="9525">
            <a:solidFill>
              <a:schemeClr val="tx1"/>
            </a:solidFill>
            <a:round/>
            <a:headEnd/>
            <a:tailEnd/>
          </a:ln>
        </p:spPr>
        <p:txBody>
          <a:bodyPr/>
          <a:lstStyle/>
          <a:p>
            <a:endParaRPr lang="en-US"/>
          </a:p>
        </p:txBody>
      </p:sp>
      <p:sp>
        <p:nvSpPr>
          <p:cNvPr id="35848" name="Line 9"/>
          <p:cNvSpPr>
            <a:spLocks noChangeShapeType="1"/>
          </p:cNvSpPr>
          <p:nvPr/>
        </p:nvSpPr>
        <p:spPr bwMode="auto">
          <a:xfrm flipV="1">
            <a:off x="6888163" y="1844676"/>
            <a:ext cx="0" cy="2232025"/>
          </a:xfrm>
          <a:prstGeom prst="line">
            <a:avLst/>
          </a:prstGeom>
          <a:noFill/>
          <a:ln w="9525">
            <a:solidFill>
              <a:schemeClr val="tx1"/>
            </a:solidFill>
            <a:round/>
            <a:headEnd/>
            <a:tailEnd/>
          </a:ln>
        </p:spPr>
        <p:txBody>
          <a:bodyPr/>
          <a:lstStyle/>
          <a:p>
            <a:endParaRPr lang="en-US"/>
          </a:p>
        </p:txBody>
      </p:sp>
      <p:sp>
        <p:nvSpPr>
          <p:cNvPr id="35849" name="Line 10"/>
          <p:cNvSpPr>
            <a:spLocks noChangeShapeType="1"/>
          </p:cNvSpPr>
          <p:nvPr/>
        </p:nvSpPr>
        <p:spPr bwMode="auto">
          <a:xfrm>
            <a:off x="6888164" y="1844675"/>
            <a:ext cx="1944687" cy="71438"/>
          </a:xfrm>
          <a:prstGeom prst="line">
            <a:avLst/>
          </a:prstGeom>
          <a:noFill/>
          <a:ln w="9525">
            <a:solidFill>
              <a:schemeClr val="tx1"/>
            </a:solidFill>
            <a:round/>
            <a:headEnd/>
            <a:tailEnd/>
          </a:ln>
        </p:spPr>
        <p:txBody>
          <a:bodyPr/>
          <a:lstStyle/>
          <a:p>
            <a:endParaRPr lang="en-US"/>
          </a:p>
        </p:txBody>
      </p:sp>
      <p:sp>
        <p:nvSpPr>
          <p:cNvPr id="35850" name="Line 11"/>
          <p:cNvSpPr>
            <a:spLocks noChangeShapeType="1"/>
          </p:cNvSpPr>
          <p:nvPr/>
        </p:nvSpPr>
        <p:spPr bwMode="auto">
          <a:xfrm>
            <a:off x="6527800" y="1773239"/>
            <a:ext cx="0" cy="2232025"/>
          </a:xfrm>
          <a:prstGeom prst="line">
            <a:avLst/>
          </a:prstGeom>
          <a:noFill/>
          <a:ln w="9525">
            <a:solidFill>
              <a:schemeClr val="tx1"/>
            </a:solidFill>
            <a:round/>
            <a:headEnd type="triangle" w="med" len="med"/>
            <a:tailEnd type="triangle" w="med" len="med"/>
          </a:ln>
        </p:spPr>
        <p:txBody>
          <a:bodyPr/>
          <a:lstStyle/>
          <a:p>
            <a:endParaRPr lang="en-US"/>
          </a:p>
        </p:txBody>
      </p:sp>
      <p:sp>
        <p:nvSpPr>
          <p:cNvPr id="35851" name="Text Box 12"/>
          <p:cNvSpPr txBox="1">
            <a:spLocks noChangeArrowheads="1"/>
          </p:cNvSpPr>
          <p:nvPr/>
        </p:nvSpPr>
        <p:spPr bwMode="auto">
          <a:xfrm>
            <a:off x="5951538" y="24923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10m</a:t>
            </a:r>
          </a:p>
        </p:txBody>
      </p:sp>
      <p:sp>
        <p:nvSpPr>
          <p:cNvPr id="35852" name="Line 13"/>
          <p:cNvSpPr>
            <a:spLocks noChangeShapeType="1"/>
          </p:cNvSpPr>
          <p:nvPr/>
        </p:nvSpPr>
        <p:spPr bwMode="auto">
          <a:xfrm>
            <a:off x="3719513" y="1916114"/>
            <a:ext cx="0" cy="720725"/>
          </a:xfrm>
          <a:prstGeom prst="line">
            <a:avLst/>
          </a:prstGeom>
          <a:noFill/>
          <a:ln w="9525">
            <a:solidFill>
              <a:schemeClr val="tx1"/>
            </a:solidFill>
            <a:round/>
            <a:headEnd type="triangle" w="med" len="med"/>
            <a:tailEnd type="triangle" w="med" len="med"/>
          </a:ln>
        </p:spPr>
        <p:txBody>
          <a:bodyPr/>
          <a:lstStyle/>
          <a:p>
            <a:endParaRPr lang="en-US"/>
          </a:p>
        </p:txBody>
      </p:sp>
      <p:sp>
        <p:nvSpPr>
          <p:cNvPr id="35853" name="Text Box 14"/>
          <p:cNvSpPr txBox="1">
            <a:spLocks noChangeArrowheads="1"/>
          </p:cNvSpPr>
          <p:nvPr/>
        </p:nvSpPr>
        <p:spPr bwMode="auto">
          <a:xfrm>
            <a:off x="3792539" y="1989138"/>
            <a:ext cx="503237"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4m</a:t>
            </a:r>
          </a:p>
        </p:txBody>
      </p:sp>
      <p:sp>
        <p:nvSpPr>
          <p:cNvPr id="35854" name="Line 15"/>
          <p:cNvSpPr>
            <a:spLocks noChangeShapeType="1"/>
          </p:cNvSpPr>
          <p:nvPr/>
        </p:nvSpPr>
        <p:spPr bwMode="auto">
          <a:xfrm>
            <a:off x="4656138" y="1844676"/>
            <a:ext cx="0" cy="1584325"/>
          </a:xfrm>
          <a:prstGeom prst="line">
            <a:avLst/>
          </a:prstGeom>
          <a:noFill/>
          <a:ln w="9525">
            <a:solidFill>
              <a:schemeClr val="tx1"/>
            </a:solidFill>
            <a:round/>
            <a:headEnd type="triangle" w="med" len="med"/>
            <a:tailEnd type="triangle" w="med" len="med"/>
          </a:ln>
        </p:spPr>
        <p:txBody>
          <a:bodyPr/>
          <a:lstStyle/>
          <a:p>
            <a:endParaRPr lang="en-US"/>
          </a:p>
        </p:txBody>
      </p:sp>
      <p:sp>
        <p:nvSpPr>
          <p:cNvPr id="35855" name="Text Box 16"/>
          <p:cNvSpPr txBox="1">
            <a:spLocks noChangeArrowheads="1"/>
          </p:cNvSpPr>
          <p:nvPr/>
        </p:nvSpPr>
        <p:spPr bwMode="auto">
          <a:xfrm>
            <a:off x="4727575" y="2060576"/>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8m</a:t>
            </a:r>
          </a:p>
        </p:txBody>
      </p:sp>
      <p:sp>
        <p:nvSpPr>
          <p:cNvPr id="35856" name="Oval 17"/>
          <p:cNvSpPr>
            <a:spLocks noChangeArrowheads="1"/>
          </p:cNvSpPr>
          <p:nvPr/>
        </p:nvSpPr>
        <p:spPr bwMode="auto">
          <a:xfrm>
            <a:off x="4008439" y="2420939"/>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5857" name="Oval 18"/>
          <p:cNvSpPr>
            <a:spLocks noChangeArrowheads="1"/>
          </p:cNvSpPr>
          <p:nvPr/>
        </p:nvSpPr>
        <p:spPr bwMode="auto">
          <a:xfrm>
            <a:off x="4872039" y="3141664"/>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19475" name="Oval 19"/>
          <p:cNvSpPr>
            <a:spLocks noChangeArrowheads="1"/>
          </p:cNvSpPr>
          <p:nvPr/>
        </p:nvSpPr>
        <p:spPr bwMode="auto">
          <a:xfrm>
            <a:off x="5591175" y="3789364"/>
            <a:ext cx="287338"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5859" name="Text Box 20"/>
          <p:cNvSpPr txBox="1">
            <a:spLocks noChangeArrowheads="1"/>
          </p:cNvSpPr>
          <p:nvPr/>
        </p:nvSpPr>
        <p:spPr bwMode="auto">
          <a:xfrm>
            <a:off x="3719513" y="2924176"/>
            <a:ext cx="576262"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a:t>
            </a:r>
          </a:p>
        </p:txBody>
      </p:sp>
      <p:sp>
        <p:nvSpPr>
          <p:cNvPr id="35860" name="Text Box 21"/>
          <p:cNvSpPr txBox="1">
            <a:spLocks noChangeArrowheads="1"/>
          </p:cNvSpPr>
          <p:nvPr/>
        </p:nvSpPr>
        <p:spPr bwMode="auto">
          <a:xfrm>
            <a:off x="4800600" y="3573463"/>
            <a:ext cx="4318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2</a:t>
            </a:r>
          </a:p>
        </p:txBody>
      </p:sp>
      <p:sp>
        <p:nvSpPr>
          <p:cNvPr id="35861" name="Text Box 22"/>
          <p:cNvSpPr txBox="1">
            <a:spLocks noChangeArrowheads="1"/>
          </p:cNvSpPr>
          <p:nvPr/>
        </p:nvSpPr>
        <p:spPr bwMode="auto">
          <a:xfrm>
            <a:off x="5448300" y="4221163"/>
            <a:ext cx="6477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3</a:t>
            </a:r>
          </a:p>
        </p:txBody>
      </p:sp>
      <p:sp>
        <p:nvSpPr>
          <p:cNvPr id="35862" name="Text Box 23"/>
          <p:cNvSpPr txBox="1">
            <a:spLocks noChangeArrowheads="1"/>
          </p:cNvSpPr>
          <p:nvPr/>
        </p:nvSpPr>
        <p:spPr bwMode="auto">
          <a:xfrm>
            <a:off x="2711451" y="5157788"/>
            <a:ext cx="4105275"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Give ball three </a:t>
            </a:r>
            <a:r>
              <a:rPr lang="en-GB" b="1">
                <a:latin typeface="Calibri" pitchFamily="34" charset="0"/>
              </a:rPr>
              <a:t>200 J </a:t>
            </a:r>
            <a:r>
              <a:rPr lang="en-GB">
                <a:latin typeface="Calibri" pitchFamily="34" charset="0"/>
              </a:rPr>
              <a:t>what happens?</a:t>
            </a:r>
          </a:p>
        </p:txBody>
      </p:sp>
      <p:sp>
        <p:nvSpPr>
          <p:cNvPr id="35863" name="Text Box 24"/>
          <p:cNvSpPr txBox="1">
            <a:spLocks noChangeArrowheads="1"/>
          </p:cNvSpPr>
          <p:nvPr/>
        </p:nvSpPr>
        <p:spPr bwMode="auto">
          <a:xfrm>
            <a:off x="2495550" y="333376"/>
            <a:ext cx="5976938"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All balls are 2kg.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018 3.23699E-6 C -0.00018 -0.01827 -0.00018 -0.03584 0.00312 -0.05966 C 0.00677 -0.08393 0.01076 -0.11422 0.02118 -0.14428 C 0.03142 -0.17364 0.04496 -0.20902 0.0651 -0.23885 C 0.08524 -0.26937 0.12899 -0.31122 0.14201 -0.32509 " pathEditMode="relative" rAng="0" ptsTypes="aaaaA">
                                      <p:cBhvr>
                                        <p:cTn id="6" dur="2000" fill="hold"/>
                                        <p:tgtEl>
                                          <p:spTgt spid="19475"/>
                                        </p:tgtEl>
                                        <p:attrNameLst>
                                          <p:attrName>ppt_x</p:attrName>
                                          <p:attrName>ppt_y</p:attrName>
                                        </p:attrNameLst>
                                      </p:cBhvr>
                                      <p:rCtr x="7101" y="-162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Line 2"/>
          <p:cNvSpPr>
            <a:spLocks noChangeShapeType="1"/>
          </p:cNvSpPr>
          <p:nvPr/>
        </p:nvSpPr>
        <p:spPr bwMode="auto">
          <a:xfrm>
            <a:off x="2386708" y="1025724"/>
            <a:ext cx="1439862" cy="0"/>
          </a:xfrm>
          <a:prstGeom prst="line">
            <a:avLst/>
          </a:prstGeom>
          <a:noFill/>
          <a:ln w="9525">
            <a:solidFill>
              <a:schemeClr val="tx1"/>
            </a:solidFill>
            <a:round/>
            <a:headEnd/>
            <a:tailEnd/>
          </a:ln>
        </p:spPr>
        <p:txBody>
          <a:bodyPr/>
          <a:lstStyle/>
          <a:p>
            <a:endParaRPr lang="en-US"/>
          </a:p>
        </p:txBody>
      </p:sp>
      <p:sp>
        <p:nvSpPr>
          <p:cNvPr id="36866" name="Line 3"/>
          <p:cNvSpPr>
            <a:spLocks noChangeShapeType="1"/>
          </p:cNvSpPr>
          <p:nvPr/>
        </p:nvSpPr>
        <p:spPr bwMode="auto">
          <a:xfrm>
            <a:off x="3826570" y="1025724"/>
            <a:ext cx="0" cy="792162"/>
          </a:xfrm>
          <a:prstGeom prst="line">
            <a:avLst/>
          </a:prstGeom>
          <a:noFill/>
          <a:ln w="9525">
            <a:solidFill>
              <a:schemeClr val="tx1"/>
            </a:solidFill>
            <a:round/>
            <a:headEnd/>
            <a:tailEnd/>
          </a:ln>
        </p:spPr>
        <p:txBody>
          <a:bodyPr/>
          <a:lstStyle/>
          <a:p>
            <a:endParaRPr lang="en-US"/>
          </a:p>
        </p:txBody>
      </p:sp>
      <p:sp>
        <p:nvSpPr>
          <p:cNvPr id="36867" name="Line 4"/>
          <p:cNvSpPr>
            <a:spLocks noChangeShapeType="1"/>
          </p:cNvSpPr>
          <p:nvPr/>
        </p:nvSpPr>
        <p:spPr bwMode="auto">
          <a:xfrm>
            <a:off x="3826571" y="1817886"/>
            <a:ext cx="936625" cy="0"/>
          </a:xfrm>
          <a:prstGeom prst="line">
            <a:avLst/>
          </a:prstGeom>
          <a:noFill/>
          <a:ln w="9525">
            <a:solidFill>
              <a:schemeClr val="tx1"/>
            </a:solidFill>
            <a:round/>
            <a:headEnd/>
            <a:tailEnd/>
          </a:ln>
        </p:spPr>
        <p:txBody>
          <a:bodyPr/>
          <a:lstStyle/>
          <a:p>
            <a:endParaRPr lang="en-US"/>
          </a:p>
        </p:txBody>
      </p:sp>
      <p:sp>
        <p:nvSpPr>
          <p:cNvPr id="36868" name="Line 5"/>
          <p:cNvSpPr>
            <a:spLocks noChangeShapeType="1"/>
          </p:cNvSpPr>
          <p:nvPr/>
        </p:nvSpPr>
        <p:spPr bwMode="auto">
          <a:xfrm>
            <a:off x="4763195" y="1817887"/>
            <a:ext cx="0" cy="720725"/>
          </a:xfrm>
          <a:prstGeom prst="line">
            <a:avLst/>
          </a:prstGeom>
          <a:noFill/>
          <a:ln w="9525">
            <a:solidFill>
              <a:schemeClr val="tx1"/>
            </a:solidFill>
            <a:round/>
            <a:headEnd/>
            <a:tailEnd/>
          </a:ln>
        </p:spPr>
        <p:txBody>
          <a:bodyPr/>
          <a:lstStyle/>
          <a:p>
            <a:endParaRPr lang="en-US"/>
          </a:p>
        </p:txBody>
      </p:sp>
      <p:sp>
        <p:nvSpPr>
          <p:cNvPr id="36869" name="Line 6"/>
          <p:cNvSpPr>
            <a:spLocks noChangeShapeType="1"/>
          </p:cNvSpPr>
          <p:nvPr/>
        </p:nvSpPr>
        <p:spPr bwMode="auto">
          <a:xfrm>
            <a:off x="4763195" y="2538611"/>
            <a:ext cx="863600" cy="0"/>
          </a:xfrm>
          <a:prstGeom prst="line">
            <a:avLst/>
          </a:prstGeom>
          <a:noFill/>
          <a:ln w="9525">
            <a:solidFill>
              <a:schemeClr val="tx1"/>
            </a:solidFill>
            <a:round/>
            <a:headEnd/>
            <a:tailEnd/>
          </a:ln>
        </p:spPr>
        <p:txBody>
          <a:bodyPr/>
          <a:lstStyle/>
          <a:p>
            <a:endParaRPr lang="en-US"/>
          </a:p>
        </p:txBody>
      </p:sp>
      <p:sp>
        <p:nvSpPr>
          <p:cNvPr id="36870" name="Line 7"/>
          <p:cNvSpPr>
            <a:spLocks noChangeShapeType="1"/>
          </p:cNvSpPr>
          <p:nvPr/>
        </p:nvSpPr>
        <p:spPr bwMode="auto">
          <a:xfrm>
            <a:off x="5626795" y="2538611"/>
            <a:ext cx="0" cy="647700"/>
          </a:xfrm>
          <a:prstGeom prst="line">
            <a:avLst/>
          </a:prstGeom>
          <a:noFill/>
          <a:ln w="9525">
            <a:solidFill>
              <a:schemeClr val="tx1"/>
            </a:solidFill>
            <a:round/>
            <a:headEnd/>
            <a:tailEnd/>
          </a:ln>
        </p:spPr>
        <p:txBody>
          <a:bodyPr/>
          <a:lstStyle/>
          <a:p>
            <a:endParaRPr lang="en-US"/>
          </a:p>
        </p:txBody>
      </p:sp>
      <p:sp>
        <p:nvSpPr>
          <p:cNvPr id="36871" name="Line 8"/>
          <p:cNvSpPr>
            <a:spLocks noChangeShapeType="1"/>
          </p:cNvSpPr>
          <p:nvPr/>
        </p:nvSpPr>
        <p:spPr bwMode="auto">
          <a:xfrm>
            <a:off x="5626795" y="3186311"/>
            <a:ext cx="1512888" cy="0"/>
          </a:xfrm>
          <a:prstGeom prst="line">
            <a:avLst/>
          </a:prstGeom>
          <a:noFill/>
          <a:ln w="9525">
            <a:solidFill>
              <a:schemeClr val="tx1"/>
            </a:solidFill>
            <a:round/>
            <a:headEnd/>
            <a:tailEnd/>
          </a:ln>
        </p:spPr>
        <p:txBody>
          <a:bodyPr/>
          <a:lstStyle/>
          <a:p>
            <a:endParaRPr lang="en-US"/>
          </a:p>
        </p:txBody>
      </p:sp>
      <p:sp>
        <p:nvSpPr>
          <p:cNvPr id="36872" name="Line 9"/>
          <p:cNvSpPr>
            <a:spLocks noChangeShapeType="1"/>
          </p:cNvSpPr>
          <p:nvPr/>
        </p:nvSpPr>
        <p:spPr bwMode="auto">
          <a:xfrm flipV="1">
            <a:off x="7139683" y="954287"/>
            <a:ext cx="0" cy="2232025"/>
          </a:xfrm>
          <a:prstGeom prst="line">
            <a:avLst/>
          </a:prstGeom>
          <a:noFill/>
          <a:ln w="9525">
            <a:solidFill>
              <a:schemeClr val="tx1"/>
            </a:solidFill>
            <a:round/>
            <a:headEnd/>
            <a:tailEnd/>
          </a:ln>
        </p:spPr>
        <p:txBody>
          <a:bodyPr/>
          <a:lstStyle/>
          <a:p>
            <a:endParaRPr lang="en-US"/>
          </a:p>
        </p:txBody>
      </p:sp>
      <p:sp>
        <p:nvSpPr>
          <p:cNvPr id="36873" name="Line 10"/>
          <p:cNvSpPr>
            <a:spLocks noChangeShapeType="1"/>
          </p:cNvSpPr>
          <p:nvPr/>
        </p:nvSpPr>
        <p:spPr bwMode="auto">
          <a:xfrm>
            <a:off x="7139684" y="954286"/>
            <a:ext cx="1944687" cy="0"/>
          </a:xfrm>
          <a:prstGeom prst="line">
            <a:avLst/>
          </a:prstGeom>
          <a:noFill/>
          <a:ln w="9525">
            <a:solidFill>
              <a:schemeClr val="tx1"/>
            </a:solidFill>
            <a:round/>
            <a:headEnd/>
            <a:tailEnd/>
          </a:ln>
        </p:spPr>
        <p:txBody>
          <a:bodyPr/>
          <a:lstStyle/>
          <a:p>
            <a:endParaRPr lang="en-US"/>
          </a:p>
        </p:txBody>
      </p:sp>
      <p:sp>
        <p:nvSpPr>
          <p:cNvPr id="36874" name="Line 11"/>
          <p:cNvSpPr>
            <a:spLocks noChangeShapeType="1"/>
          </p:cNvSpPr>
          <p:nvPr/>
        </p:nvSpPr>
        <p:spPr bwMode="auto">
          <a:xfrm>
            <a:off x="6779320" y="882850"/>
            <a:ext cx="0" cy="2232025"/>
          </a:xfrm>
          <a:prstGeom prst="line">
            <a:avLst/>
          </a:prstGeom>
          <a:noFill/>
          <a:ln w="9525">
            <a:solidFill>
              <a:schemeClr val="tx1"/>
            </a:solidFill>
            <a:round/>
            <a:headEnd type="triangle" w="med" len="med"/>
            <a:tailEnd type="triangle" w="med" len="med"/>
          </a:ln>
        </p:spPr>
        <p:txBody>
          <a:bodyPr/>
          <a:lstStyle/>
          <a:p>
            <a:endParaRPr lang="en-US"/>
          </a:p>
        </p:txBody>
      </p:sp>
      <p:sp>
        <p:nvSpPr>
          <p:cNvPr id="36875" name="Text Box 12"/>
          <p:cNvSpPr txBox="1">
            <a:spLocks noChangeArrowheads="1"/>
          </p:cNvSpPr>
          <p:nvPr/>
        </p:nvSpPr>
        <p:spPr bwMode="auto">
          <a:xfrm>
            <a:off x="6203058" y="1601987"/>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10m</a:t>
            </a:r>
          </a:p>
        </p:txBody>
      </p:sp>
      <p:sp>
        <p:nvSpPr>
          <p:cNvPr id="36876" name="Line 13"/>
          <p:cNvSpPr>
            <a:spLocks noChangeShapeType="1"/>
          </p:cNvSpPr>
          <p:nvPr/>
        </p:nvSpPr>
        <p:spPr bwMode="auto">
          <a:xfrm>
            <a:off x="3971033" y="1025725"/>
            <a:ext cx="0" cy="720725"/>
          </a:xfrm>
          <a:prstGeom prst="line">
            <a:avLst/>
          </a:prstGeom>
          <a:noFill/>
          <a:ln w="9525">
            <a:solidFill>
              <a:schemeClr val="tx1"/>
            </a:solidFill>
            <a:round/>
            <a:headEnd type="triangle" w="med" len="med"/>
            <a:tailEnd type="triangle" w="med" len="med"/>
          </a:ln>
        </p:spPr>
        <p:txBody>
          <a:bodyPr/>
          <a:lstStyle/>
          <a:p>
            <a:endParaRPr lang="en-US"/>
          </a:p>
        </p:txBody>
      </p:sp>
      <p:sp>
        <p:nvSpPr>
          <p:cNvPr id="36877" name="Text Box 14"/>
          <p:cNvSpPr txBox="1">
            <a:spLocks noChangeArrowheads="1"/>
          </p:cNvSpPr>
          <p:nvPr/>
        </p:nvSpPr>
        <p:spPr bwMode="auto">
          <a:xfrm>
            <a:off x="4044059" y="1098749"/>
            <a:ext cx="503237"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4m</a:t>
            </a:r>
          </a:p>
        </p:txBody>
      </p:sp>
      <p:sp>
        <p:nvSpPr>
          <p:cNvPr id="36878" name="Line 15"/>
          <p:cNvSpPr>
            <a:spLocks noChangeShapeType="1"/>
          </p:cNvSpPr>
          <p:nvPr/>
        </p:nvSpPr>
        <p:spPr bwMode="auto">
          <a:xfrm>
            <a:off x="4907658" y="954287"/>
            <a:ext cx="0" cy="1584325"/>
          </a:xfrm>
          <a:prstGeom prst="line">
            <a:avLst/>
          </a:prstGeom>
          <a:noFill/>
          <a:ln w="9525">
            <a:solidFill>
              <a:schemeClr val="tx1"/>
            </a:solidFill>
            <a:round/>
            <a:headEnd type="triangle" w="med" len="med"/>
            <a:tailEnd type="triangle" w="med" len="med"/>
          </a:ln>
        </p:spPr>
        <p:txBody>
          <a:bodyPr/>
          <a:lstStyle/>
          <a:p>
            <a:endParaRPr lang="en-US"/>
          </a:p>
        </p:txBody>
      </p:sp>
      <p:sp>
        <p:nvSpPr>
          <p:cNvPr id="36879" name="Text Box 16"/>
          <p:cNvSpPr txBox="1">
            <a:spLocks noChangeArrowheads="1"/>
          </p:cNvSpPr>
          <p:nvPr/>
        </p:nvSpPr>
        <p:spPr bwMode="auto">
          <a:xfrm>
            <a:off x="4979095" y="1170187"/>
            <a:ext cx="647700"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8m</a:t>
            </a:r>
          </a:p>
        </p:txBody>
      </p:sp>
      <p:sp>
        <p:nvSpPr>
          <p:cNvPr id="20497" name="Oval 17"/>
          <p:cNvSpPr>
            <a:spLocks noChangeArrowheads="1"/>
          </p:cNvSpPr>
          <p:nvPr/>
        </p:nvSpPr>
        <p:spPr bwMode="auto">
          <a:xfrm>
            <a:off x="4259959" y="1530550"/>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20498" name="Oval 18"/>
          <p:cNvSpPr>
            <a:spLocks noChangeArrowheads="1"/>
          </p:cNvSpPr>
          <p:nvPr/>
        </p:nvSpPr>
        <p:spPr bwMode="auto">
          <a:xfrm>
            <a:off x="5123559" y="2251275"/>
            <a:ext cx="287337"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20499" name="Oval 19"/>
          <p:cNvSpPr>
            <a:spLocks noChangeArrowheads="1"/>
          </p:cNvSpPr>
          <p:nvPr/>
        </p:nvSpPr>
        <p:spPr bwMode="auto">
          <a:xfrm>
            <a:off x="5842695" y="2898975"/>
            <a:ext cx="287338" cy="28733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6883" name="Text Box 20"/>
          <p:cNvSpPr txBox="1">
            <a:spLocks noChangeArrowheads="1"/>
          </p:cNvSpPr>
          <p:nvPr/>
        </p:nvSpPr>
        <p:spPr bwMode="auto">
          <a:xfrm>
            <a:off x="3971033" y="2033787"/>
            <a:ext cx="576262" cy="366713"/>
          </a:xfrm>
          <a:prstGeom prst="rect">
            <a:avLst/>
          </a:prstGeom>
          <a:noFill/>
          <a:ln w="9525">
            <a:noFill/>
            <a:miter lim="800000"/>
            <a:headEnd/>
            <a:tailEnd/>
          </a:ln>
        </p:spPr>
        <p:txBody>
          <a:bodyPr>
            <a:spAutoFit/>
          </a:bodyPr>
          <a:lstStyle/>
          <a:p>
            <a:pPr>
              <a:spcBef>
                <a:spcPct val="50000"/>
              </a:spcBef>
            </a:pPr>
            <a:r>
              <a:rPr lang="en-GB">
                <a:latin typeface="Calibri" pitchFamily="34" charset="0"/>
              </a:rPr>
              <a:t>1</a:t>
            </a:r>
          </a:p>
        </p:txBody>
      </p:sp>
      <p:sp>
        <p:nvSpPr>
          <p:cNvPr id="36884" name="Text Box 21"/>
          <p:cNvSpPr txBox="1">
            <a:spLocks noChangeArrowheads="1"/>
          </p:cNvSpPr>
          <p:nvPr/>
        </p:nvSpPr>
        <p:spPr bwMode="auto">
          <a:xfrm>
            <a:off x="5052120" y="2683074"/>
            <a:ext cx="4318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2</a:t>
            </a:r>
          </a:p>
        </p:txBody>
      </p:sp>
      <p:sp>
        <p:nvSpPr>
          <p:cNvPr id="36885" name="Text Box 22"/>
          <p:cNvSpPr txBox="1">
            <a:spLocks noChangeArrowheads="1"/>
          </p:cNvSpPr>
          <p:nvPr/>
        </p:nvSpPr>
        <p:spPr bwMode="auto">
          <a:xfrm>
            <a:off x="5986364" y="3356992"/>
            <a:ext cx="647700"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3</a:t>
            </a:r>
          </a:p>
        </p:txBody>
      </p:sp>
      <p:sp>
        <p:nvSpPr>
          <p:cNvPr id="36886" name="Text Box 23"/>
          <p:cNvSpPr txBox="1">
            <a:spLocks noChangeArrowheads="1"/>
          </p:cNvSpPr>
          <p:nvPr/>
        </p:nvSpPr>
        <p:spPr bwMode="auto">
          <a:xfrm>
            <a:off x="2494658" y="4149080"/>
            <a:ext cx="7129735" cy="1892826"/>
          </a:xfrm>
          <a:prstGeom prst="rect">
            <a:avLst/>
          </a:prstGeom>
          <a:noFill/>
          <a:ln w="9525">
            <a:noFill/>
            <a:miter lim="800000"/>
            <a:headEnd/>
            <a:tailEnd/>
          </a:ln>
        </p:spPr>
        <p:txBody>
          <a:bodyPr wrap="square">
            <a:spAutoFit/>
          </a:bodyPr>
          <a:lstStyle/>
          <a:p>
            <a:pPr>
              <a:spcBef>
                <a:spcPct val="50000"/>
              </a:spcBef>
            </a:pPr>
            <a:r>
              <a:rPr lang="en-GB" dirty="0">
                <a:latin typeface="Calibri" pitchFamily="34" charset="0"/>
              </a:rPr>
              <a:t>Summary:</a:t>
            </a:r>
          </a:p>
          <a:p>
            <a:pPr>
              <a:spcBef>
                <a:spcPct val="50000"/>
              </a:spcBef>
            </a:pPr>
            <a:r>
              <a:rPr lang="en-GB" dirty="0">
                <a:latin typeface="Calibri" pitchFamily="34" charset="0"/>
              </a:rPr>
              <a:t>If energy is supplied in ‘packets’, then there is a minimum amount of energy for any ball to escape. Nothing will escape below this threshold.</a:t>
            </a:r>
          </a:p>
          <a:p>
            <a:pPr>
              <a:spcBef>
                <a:spcPct val="50000"/>
              </a:spcBef>
            </a:pPr>
            <a:r>
              <a:rPr lang="en-GB" dirty="0">
                <a:latin typeface="Calibri" pitchFamily="34" charset="0"/>
              </a:rPr>
              <a:t>Remaining energy presents as a range of KE </a:t>
            </a:r>
          </a:p>
          <a:p>
            <a:pPr>
              <a:spcBef>
                <a:spcPct val="50000"/>
              </a:spcBef>
            </a:pPr>
            <a:r>
              <a:rPr lang="en-GB" dirty="0">
                <a:latin typeface="Calibri" pitchFamily="34" charset="0"/>
              </a:rPr>
              <a:t>If the energy supplied just equals threshold energy, then KE = 0</a:t>
            </a:r>
          </a:p>
        </p:txBody>
      </p:sp>
      <p:sp>
        <p:nvSpPr>
          <p:cNvPr id="5" name="Rectangle 4"/>
          <p:cNvSpPr>
            <a:spLocks noChangeArrowheads="1"/>
          </p:cNvSpPr>
          <p:nvPr/>
        </p:nvSpPr>
        <p:spPr bwMode="auto">
          <a:xfrm>
            <a:off x="1775521" y="30458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6" name="Rectangle 5"/>
          <p:cNvSpPr>
            <a:spLocks noChangeArrowheads="1"/>
          </p:cNvSpPr>
          <p:nvPr/>
        </p:nvSpPr>
        <p:spPr bwMode="auto">
          <a:xfrm>
            <a:off x="1775521" y="720363"/>
            <a:ext cx="184731"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br>
              <a:rPr lang="en-AU" sz="1100">
                <a:solidFill>
                  <a:srgbClr val="FF0000"/>
                </a:solidFill>
                <a:latin typeface="Arial" pitchFamily="34" charset="0"/>
                <a:ea typeface="Calibri" pitchFamily="34" charset="0"/>
                <a:cs typeface="Times New Roman" pitchFamily="18" charset="0"/>
              </a:rPr>
            </a:br>
            <a:endParaRPr lang="en-AU" sz="800">
              <a:latin typeface="Arial" pitchFamily="34" charset="0"/>
              <a:cs typeface="Arial" pitchFamily="34" charset="0"/>
            </a:endParaRPr>
          </a:p>
          <a:p>
            <a:pPr eaLnBrk="0" fontAlgn="base" hangingPunct="0">
              <a:spcBef>
                <a:spcPct val="0"/>
              </a:spcBef>
              <a:spcAft>
                <a:spcPct val="0"/>
              </a:spcAft>
            </a:pPr>
            <a:endParaRPr lang="en-AU">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fill="hold" grpId="0" nodeType="clickEffect">
                                  <p:stCondLst>
                                    <p:cond delay="0"/>
                                  </p:stCondLst>
                                  <p:childTnLst>
                                    <p:animMotion origin="layout" path="M 3.61111E-6 -4.04624E-7 L -0.01563 -0.10474 " pathEditMode="relative" rAng="0" ptsTypes="AA">
                                      <p:cBhvr>
                                        <p:cTn id="6" dur="1000" fill="hold"/>
                                        <p:tgtEl>
                                          <p:spTgt spid="20497"/>
                                        </p:tgtEl>
                                        <p:attrNameLst>
                                          <p:attrName>ppt_x</p:attrName>
                                          <p:attrName>ppt_y</p:attrName>
                                        </p:attrNameLst>
                                      </p:cBhvr>
                                      <p:rCtr x="-8" y="-52"/>
                                    </p:animMotion>
                                  </p:childTnLst>
                                </p:cTn>
                              </p:par>
                            </p:childTnLst>
                          </p:cTn>
                        </p:par>
                        <p:par>
                          <p:cTn id="7" fill="hold">
                            <p:stCondLst>
                              <p:cond delay="1000"/>
                            </p:stCondLst>
                            <p:childTnLst>
                              <p:par>
                                <p:cTn id="8" presetID="35" presetClass="path" presetSubtype="0" decel="50000" fill="hold" grpId="1" nodeType="afterEffect">
                                  <p:stCondLst>
                                    <p:cond delay="0"/>
                                  </p:stCondLst>
                                  <p:childTnLst>
                                    <p:animMotion origin="layout" path="M -0.01563 -0.10474 L -0.38577 -0.10474 " pathEditMode="relative" rAng="0" ptsTypes="AA">
                                      <p:cBhvr>
                                        <p:cTn id="9" dur="1000" fill="hold"/>
                                        <p:tgtEl>
                                          <p:spTgt spid="20497"/>
                                        </p:tgtEl>
                                        <p:attrNameLst>
                                          <p:attrName>ppt_x</p:attrName>
                                          <p:attrName>ppt_y</p:attrName>
                                        </p:attrNameLst>
                                      </p:cBhvr>
                                      <p:rCtr x="-185" y="0"/>
                                    </p:animMotion>
                                  </p:childTnLst>
                                </p:cTn>
                              </p:par>
                            </p:childTnLst>
                          </p:cTn>
                        </p:par>
                        <p:par>
                          <p:cTn id="10" fill="hold" nodeType="afterGroup">
                            <p:stCondLst>
                              <p:cond delay="2000"/>
                            </p:stCondLst>
                            <p:childTnLst>
                              <p:par>
                                <p:cTn id="11" presetID="64" presetClass="path" presetSubtype="0" accel="50000" decel="50000" fill="hold" grpId="0" nodeType="afterEffect">
                                  <p:stCondLst>
                                    <p:cond delay="0"/>
                                  </p:stCondLst>
                                  <p:childTnLst>
                                    <p:animMotion origin="layout" path="M -8.33333E-7 -1.50289E-6 L -0.06285 -0.22011 " pathEditMode="relative" rAng="0" ptsTypes="AA">
                                      <p:cBhvr>
                                        <p:cTn id="12" dur="2000" fill="hold"/>
                                        <p:tgtEl>
                                          <p:spTgt spid="20498"/>
                                        </p:tgtEl>
                                        <p:attrNameLst>
                                          <p:attrName>ppt_x</p:attrName>
                                          <p:attrName>ppt_y</p:attrName>
                                        </p:attrNameLst>
                                      </p:cBhvr>
                                      <p:rCtr x="-31" y="-110"/>
                                    </p:animMotion>
                                  </p:childTnLst>
                                </p:cTn>
                              </p:par>
                            </p:childTnLst>
                          </p:cTn>
                        </p:par>
                        <p:par>
                          <p:cTn id="13" fill="hold" nodeType="afterGroup">
                            <p:stCondLst>
                              <p:cond delay="4000"/>
                            </p:stCondLst>
                            <p:childTnLst>
                              <p:par>
                                <p:cTn id="14" presetID="35" presetClass="path" presetSubtype="0" decel="50000" fill="hold" grpId="1" nodeType="afterEffect">
                                  <p:stCondLst>
                                    <p:cond delay="0"/>
                                  </p:stCondLst>
                                  <p:childTnLst>
                                    <p:animMotion origin="layout" path="M -0.06285 -0.22011 L 0.61823 -0.37757 " pathEditMode="relative" rAng="0" ptsTypes="AA">
                                      <p:cBhvr>
                                        <p:cTn id="15" dur="3000" fill="hold"/>
                                        <p:tgtEl>
                                          <p:spTgt spid="20498"/>
                                        </p:tgtEl>
                                        <p:attrNameLst>
                                          <p:attrName>ppt_x</p:attrName>
                                          <p:attrName>ppt_y</p:attrName>
                                        </p:attrNameLst>
                                      </p:cBhvr>
                                      <p:rCtr x="340" y="-79"/>
                                    </p:animMotion>
                                  </p:childTnLst>
                                </p:cTn>
                              </p:par>
                            </p:childTnLst>
                          </p:cTn>
                        </p:par>
                        <p:par>
                          <p:cTn id="16" fill="hold">
                            <p:stCondLst>
                              <p:cond delay="7000"/>
                            </p:stCondLst>
                            <p:childTnLst>
                              <p:par>
                                <p:cTn id="17" presetID="0" presetClass="path" presetSubtype="0" accel="50000" decel="50000" fill="hold" grpId="0" nodeType="afterEffect">
                                  <p:stCondLst>
                                    <p:cond delay="0"/>
                                  </p:stCondLst>
                                  <p:childTnLst>
                                    <p:animMotion origin="layout" path="M 3.33333E-6 3.23699E-6 C -0.00018 -0.01804 -0.00018 -0.03561 0.00347 -0.05966 C 0.00729 -0.08347 0.01146 -0.11399 0.02239 -0.14382 C 0.03316 -0.17364 0.04757 -0.20856 0.06875 -0.23885 C 0.0901 -0.26914 0.13611 -0.31099 0.14982 -0.32509 " pathEditMode="relative" rAng="0" ptsTypes="aaaaA">
                                      <p:cBhvr>
                                        <p:cTn id="18" dur="3000" fill="hold"/>
                                        <p:tgtEl>
                                          <p:spTgt spid="20499"/>
                                        </p:tgtEl>
                                        <p:attrNameLst>
                                          <p:attrName>ppt_x</p:attrName>
                                          <p:attrName>ppt_y</p:attrName>
                                        </p:attrNameLst>
                                      </p:cBhvr>
                                      <p:rCtr x="7483" y="-162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7" grpId="0" animBg="1"/>
      <p:bldP spid="20497" grpId="1" animBg="1"/>
      <p:bldP spid="20498" grpId="0" animBg="1"/>
      <p:bldP spid="20498" grpId="1" animBg="1"/>
      <p:bldP spid="2049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Line 4"/>
          <p:cNvSpPr>
            <a:spLocks noChangeShapeType="1"/>
          </p:cNvSpPr>
          <p:nvPr/>
        </p:nvSpPr>
        <p:spPr bwMode="auto">
          <a:xfrm>
            <a:off x="2208214" y="3644900"/>
            <a:ext cx="6911975" cy="0"/>
          </a:xfrm>
          <a:prstGeom prst="line">
            <a:avLst/>
          </a:prstGeom>
          <a:noFill/>
          <a:ln w="9525">
            <a:solidFill>
              <a:schemeClr val="tx1"/>
            </a:solidFill>
            <a:round/>
            <a:headEnd/>
            <a:tailEnd/>
          </a:ln>
        </p:spPr>
        <p:txBody>
          <a:bodyPr/>
          <a:lstStyle/>
          <a:p>
            <a:endParaRPr lang="en-US"/>
          </a:p>
        </p:txBody>
      </p:sp>
      <p:grpSp>
        <p:nvGrpSpPr>
          <p:cNvPr id="37890" name="Group 7"/>
          <p:cNvGrpSpPr>
            <a:grpSpLocks/>
          </p:cNvGrpSpPr>
          <p:nvPr/>
        </p:nvGrpSpPr>
        <p:grpSpPr bwMode="auto">
          <a:xfrm>
            <a:off x="3000376" y="5084763"/>
            <a:ext cx="358775" cy="360362"/>
            <a:chOff x="930" y="3203"/>
            <a:chExt cx="226" cy="227"/>
          </a:xfrm>
        </p:grpSpPr>
        <p:sp>
          <p:nvSpPr>
            <p:cNvPr id="37976" name="Oval 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77" name="Line 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891" name="Group 8"/>
          <p:cNvGrpSpPr>
            <a:grpSpLocks/>
          </p:cNvGrpSpPr>
          <p:nvPr/>
        </p:nvGrpSpPr>
        <p:grpSpPr bwMode="auto">
          <a:xfrm>
            <a:off x="4151314" y="4292601"/>
            <a:ext cx="358775" cy="360363"/>
            <a:chOff x="930" y="3203"/>
            <a:chExt cx="226" cy="227"/>
          </a:xfrm>
        </p:grpSpPr>
        <p:sp>
          <p:nvSpPr>
            <p:cNvPr id="37974" name="Oval 9"/>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75" name="Line 10"/>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892" name="Group 11"/>
          <p:cNvGrpSpPr>
            <a:grpSpLocks/>
          </p:cNvGrpSpPr>
          <p:nvPr/>
        </p:nvGrpSpPr>
        <p:grpSpPr bwMode="auto">
          <a:xfrm>
            <a:off x="6240464" y="4868863"/>
            <a:ext cx="358775" cy="360362"/>
            <a:chOff x="930" y="3203"/>
            <a:chExt cx="226" cy="227"/>
          </a:xfrm>
        </p:grpSpPr>
        <p:sp>
          <p:nvSpPr>
            <p:cNvPr id="37972" name="Oval 12"/>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73" name="Line 13"/>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893" name="Group 14"/>
          <p:cNvGrpSpPr>
            <a:grpSpLocks/>
          </p:cNvGrpSpPr>
          <p:nvPr/>
        </p:nvGrpSpPr>
        <p:grpSpPr bwMode="auto">
          <a:xfrm>
            <a:off x="5016501" y="5157788"/>
            <a:ext cx="358775" cy="360362"/>
            <a:chOff x="930" y="3203"/>
            <a:chExt cx="226" cy="227"/>
          </a:xfrm>
        </p:grpSpPr>
        <p:sp>
          <p:nvSpPr>
            <p:cNvPr id="37970" name="Oval 1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71" name="Line 1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894" name="Group 17"/>
          <p:cNvGrpSpPr>
            <a:grpSpLocks/>
          </p:cNvGrpSpPr>
          <p:nvPr/>
        </p:nvGrpSpPr>
        <p:grpSpPr bwMode="auto">
          <a:xfrm>
            <a:off x="3432176" y="4292601"/>
            <a:ext cx="358775" cy="360363"/>
            <a:chOff x="930" y="3203"/>
            <a:chExt cx="226" cy="227"/>
          </a:xfrm>
        </p:grpSpPr>
        <p:sp>
          <p:nvSpPr>
            <p:cNvPr id="37968" name="Oval 18"/>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69" name="Line 19"/>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895" name="Group 20"/>
          <p:cNvGrpSpPr>
            <a:grpSpLocks/>
          </p:cNvGrpSpPr>
          <p:nvPr/>
        </p:nvGrpSpPr>
        <p:grpSpPr bwMode="auto">
          <a:xfrm>
            <a:off x="3648076" y="5445126"/>
            <a:ext cx="358775" cy="360363"/>
            <a:chOff x="930" y="3203"/>
            <a:chExt cx="226" cy="227"/>
          </a:xfrm>
        </p:grpSpPr>
        <p:sp>
          <p:nvSpPr>
            <p:cNvPr id="37966" name="Oval 21"/>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67" name="Line 22"/>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896" name="Group 23"/>
          <p:cNvGrpSpPr>
            <a:grpSpLocks/>
          </p:cNvGrpSpPr>
          <p:nvPr/>
        </p:nvGrpSpPr>
        <p:grpSpPr bwMode="auto">
          <a:xfrm>
            <a:off x="4151314" y="4941888"/>
            <a:ext cx="358775" cy="360362"/>
            <a:chOff x="930" y="3203"/>
            <a:chExt cx="226" cy="227"/>
          </a:xfrm>
        </p:grpSpPr>
        <p:sp>
          <p:nvSpPr>
            <p:cNvPr id="37964" name="Oval 2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65" name="Line 2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897" name="Group 26"/>
          <p:cNvGrpSpPr>
            <a:grpSpLocks/>
          </p:cNvGrpSpPr>
          <p:nvPr/>
        </p:nvGrpSpPr>
        <p:grpSpPr bwMode="auto">
          <a:xfrm>
            <a:off x="2711451" y="4437063"/>
            <a:ext cx="358775" cy="360362"/>
            <a:chOff x="930" y="3203"/>
            <a:chExt cx="226" cy="227"/>
          </a:xfrm>
        </p:grpSpPr>
        <p:sp>
          <p:nvSpPr>
            <p:cNvPr id="37962" name="Oval 2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63" name="Line 2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898" name="Group 29"/>
          <p:cNvGrpSpPr>
            <a:grpSpLocks/>
          </p:cNvGrpSpPr>
          <p:nvPr/>
        </p:nvGrpSpPr>
        <p:grpSpPr bwMode="auto">
          <a:xfrm>
            <a:off x="2424114" y="5661026"/>
            <a:ext cx="358775" cy="360363"/>
            <a:chOff x="930" y="3203"/>
            <a:chExt cx="226" cy="227"/>
          </a:xfrm>
        </p:grpSpPr>
        <p:sp>
          <p:nvSpPr>
            <p:cNvPr id="37960" name="Oval 3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61" name="Line 3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899" name="Group 32"/>
          <p:cNvGrpSpPr>
            <a:grpSpLocks/>
          </p:cNvGrpSpPr>
          <p:nvPr/>
        </p:nvGrpSpPr>
        <p:grpSpPr bwMode="auto">
          <a:xfrm>
            <a:off x="5375276" y="4581526"/>
            <a:ext cx="358775" cy="360363"/>
            <a:chOff x="930" y="3203"/>
            <a:chExt cx="226" cy="227"/>
          </a:xfrm>
        </p:grpSpPr>
        <p:sp>
          <p:nvSpPr>
            <p:cNvPr id="37958" name="Oval 3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59" name="Line 3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0" name="Group 35"/>
          <p:cNvGrpSpPr>
            <a:grpSpLocks/>
          </p:cNvGrpSpPr>
          <p:nvPr/>
        </p:nvGrpSpPr>
        <p:grpSpPr bwMode="auto">
          <a:xfrm>
            <a:off x="4295776" y="5876926"/>
            <a:ext cx="358775" cy="360363"/>
            <a:chOff x="930" y="3203"/>
            <a:chExt cx="226" cy="227"/>
          </a:xfrm>
        </p:grpSpPr>
        <p:sp>
          <p:nvSpPr>
            <p:cNvPr id="37956" name="Oval 3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57" name="Line 3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1" name="Group 38"/>
          <p:cNvGrpSpPr>
            <a:grpSpLocks/>
          </p:cNvGrpSpPr>
          <p:nvPr/>
        </p:nvGrpSpPr>
        <p:grpSpPr bwMode="auto">
          <a:xfrm>
            <a:off x="6672264" y="5516563"/>
            <a:ext cx="358775" cy="360362"/>
            <a:chOff x="930" y="3203"/>
            <a:chExt cx="226" cy="227"/>
          </a:xfrm>
        </p:grpSpPr>
        <p:sp>
          <p:nvSpPr>
            <p:cNvPr id="37954" name="Oval 39"/>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55" name="Line 40"/>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2" name="Group 41"/>
          <p:cNvGrpSpPr>
            <a:grpSpLocks/>
          </p:cNvGrpSpPr>
          <p:nvPr/>
        </p:nvGrpSpPr>
        <p:grpSpPr bwMode="auto">
          <a:xfrm>
            <a:off x="7391401" y="6092826"/>
            <a:ext cx="358775" cy="360363"/>
            <a:chOff x="930" y="3203"/>
            <a:chExt cx="226" cy="227"/>
          </a:xfrm>
        </p:grpSpPr>
        <p:sp>
          <p:nvSpPr>
            <p:cNvPr id="37952" name="Oval 42"/>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53" name="Line 43"/>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3" name="Group 44"/>
          <p:cNvGrpSpPr>
            <a:grpSpLocks/>
          </p:cNvGrpSpPr>
          <p:nvPr/>
        </p:nvGrpSpPr>
        <p:grpSpPr bwMode="auto">
          <a:xfrm>
            <a:off x="6959601" y="4652963"/>
            <a:ext cx="358775" cy="360362"/>
            <a:chOff x="930" y="3203"/>
            <a:chExt cx="226" cy="227"/>
          </a:xfrm>
        </p:grpSpPr>
        <p:sp>
          <p:nvSpPr>
            <p:cNvPr id="37950" name="Oval 4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51" name="Line 4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4" name="Group 47"/>
          <p:cNvGrpSpPr>
            <a:grpSpLocks/>
          </p:cNvGrpSpPr>
          <p:nvPr/>
        </p:nvGrpSpPr>
        <p:grpSpPr bwMode="auto">
          <a:xfrm>
            <a:off x="7608889" y="5300663"/>
            <a:ext cx="358775" cy="360362"/>
            <a:chOff x="930" y="3203"/>
            <a:chExt cx="226" cy="227"/>
          </a:xfrm>
        </p:grpSpPr>
        <p:sp>
          <p:nvSpPr>
            <p:cNvPr id="37948" name="Oval 48"/>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49" name="Line 49"/>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5" name="Group 50"/>
          <p:cNvGrpSpPr>
            <a:grpSpLocks/>
          </p:cNvGrpSpPr>
          <p:nvPr/>
        </p:nvGrpSpPr>
        <p:grpSpPr bwMode="auto">
          <a:xfrm>
            <a:off x="7751764" y="4365626"/>
            <a:ext cx="358775" cy="360363"/>
            <a:chOff x="930" y="3203"/>
            <a:chExt cx="226" cy="227"/>
          </a:xfrm>
        </p:grpSpPr>
        <p:sp>
          <p:nvSpPr>
            <p:cNvPr id="37946" name="Oval 51"/>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47" name="Line 52"/>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6" name="Group 53"/>
          <p:cNvGrpSpPr>
            <a:grpSpLocks/>
          </p:cNvGrpSpPr>
          <p:nvPr/>
        </p:nvGrpSpPr>
        <p:grpSpPr bwMode="auto">
          <a:xfrm>
            <a:off x="8040689" y="5949951"/>
            <a:ext cx="358775" cy="360363"/>
            <a:chOff x="930" y="3203"/>
            <a:chExt cx="226" cy="227"/>
          </a:xfrm>
        </p:grpSpPr>
        <p:sp>
          <p:nvSpPr>
            <p:cNvPr id="37944" name="Oval 5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45" name="Line 5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7" name="Group 56"/>
          <p:cNvGrpSpPr>
            <a:grpSpLocks/>
          </p:cNvGrpSpPr>
          <p:nvPr/>
        </p:nvGrpSpPr>
        <p:grpSpPr bwMode="auto">
          <a:xfrm>
            <a:off x="8472489" y="5157788"/>
            <a:ext cx="358775" cy="360362"/>
            <a:chOff x="930" y="3203"/>
            <a:chExt cx="226" cy="227"/>
          </a:xfrm>
        </p:grpSpPr>
        <p:sp>
          <p:nvSpPr>
            <p:cNvPr id="37942" name="Oval 5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43" name="Line 5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8" name="Group 59"/>
          <p:cNvGrpSpPr>
            <a:grpSpLocks/>
          </p:cNvGrpSpPr>
          <p:nvPr/>
        </p:nvGrpSpPr>
        <p:grpSpPr bwMode="auto">
          <a:xfrm>
            <a:off x="9048751" y="6165851"/>
            <a:ext cx="358775" cy="360363"/>
            <a:chOff x="930" y="3203"/>
            <a:chExt cx="226" cy="227"/>
          </a:xfrm>
        </p:grpSpPr>
        <p:sp>
          <p:nvSpPr>
            <p:cNvPr id="37940" name="Oval 6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41" name="Line 6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09" name="Group 62"/>
          <p:cNvGrpSpPr>
            <a:grpSpLocks/>
          </p:cNvGrpSpPr>
          <p:nvPr/>
        </p:nvGrpSpPr>
        <p:grpSpPr bwMode="auto">
          <a:xfrm>
            <a:off x="8759826" y="4076701"/>
            <a:ext cx="358775" cy="360363"/>
            <a:chOff x="930" y="3203"/>
            <a:chExt cx="226" cy="227"/>
          </a:xfrm>
        </p:grpSpPr>
        <p:sp>
          <p:nvSpPr>
            <p:cNvPr id="37938" name="Oval 6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39" name="Line 6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10" name="Group 65"/>
          <p:cNvGrpSpPr>
            <a:grpSpLocks/>
          </p:cNvGrpSpPr>
          <p:nvPr/>
        </p:nvGrpSpPr>
        <p:grpSpPr bwMode="auto">
          <a:xfrm>
            <a:off x="4727576" y="4437063"/>
            <a:ext cx="358775" cy="360362"/>
            <a:chOff x="930" y="3203"/>
            <a:chExt cx="226" cy="227"/>
          </a:xfrm>
        </p:grpSpPr>
        <p:sp>
          <p:nvSpPr>
            <p:cNvPr id="37936" name="Oval 6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37" name="Line 6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11" name="Group 68"/>
          <p:cNvGrpSpPr>
            <a:grpSpLocks/>
          </p:cNvGrpSpPr>
          <p:nvPr/>
        </p:nvGrpSpPr>
        <p:grpSpPr bwMode="auto">
          <a:xfrm>
            <a:off x="6383339" y="6092826"/>
            <a:ext cx="358775" cy="360363"/>
            <a:chOff x="930" y="3203"/>
            <a:chExt cx="226" cy="227"/>
          </a:xfrm>
        </p:grpSpPr>
        <p:sp>
          <p:nvSpPr>
            <p:cNvPr id="37934" name="Oval 69"/>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35" name="Line 70"/>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12" name="Group 71"/>
          <p:cNvGrpSpPr>
            <a:grpSpLocks/>
          </p:cNvGrpSpPr>
          <p:nvPr/>
        </p:nvGrpSpPr>
        <p:grpSpPr bwMode="auto">
          <a:xfrm>
            <a:off x="6240464" y="4221163"/>
            <a:ext cx="358775" cy="360362"/>
            <a:chOff x="930" y="3203"/>
            <a:chExt cx="226" cy="227"/>
          </a:xfrm>
        </p:grpSpPr>
        <p:sp>
          <p:nvSpPr>
            <p:cNvPr id="37932" name="Oval 72"/>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33" name="Line 73"/>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13" name="Group 74"/>
          <p:cNvGrpSpPr>
            <a:grpSpLocks/>
          </p:cNvGrpSpPr>
          <p:nvPr/>
        </p:nvGrpSpPr>
        <p:grpSpPr bwMode="auto">
          <a:xfrm>
            <a:off x="5808664" y="5373688"/>
            <a:ext cx="358775" cy="360362"/>
            <a:chOff x="930" y="3203"/>
            <a:chExt cx="226" cy="227"/>
          </a:xfrm>
        </p:grpSpPr>
        <p:sp>
          <p:nvSpPr>
            <p:cNvPr id="37930" name="Oval 7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31" name="Line 7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7914" name="Group 77"/>
          <p:cNvGrpSpPr>
            <a:grpSpLocks/>
          </p:cNvGrpSpPr>
          <p:nvPr/>
        </p:nvGrpSpPr>
        <p:grpSpPr bwMode="auto">
          <a:xfrm>
            <a:off x="5519739" y="6021388"/>
            <a:ext cx="358775" cy="360362"/>
            <a:chOff x="930" y="3203"/>
            <a:chExt cx="226" cy="227"/>
          </a:xfrm>
        </p:grpSpPr>
        <p:sp>
          <p:nvSpPr>
            <p:cNvPr id="37928" name="Oval 78"/>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7929" name="Line 79"/>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sp>
        <p:nvSpPr>
          <p:cNvPr id="37915" name="Oval 85"/>
          <p:cNvSpPr>
            <a:spLocks noChangeArrowheads="1"/>
          </p:cNvSpPr>
          <p:nvPr/>
        </p:nvSpPr>
        <p:spPr bwMode="auto">
          <a:xfrm>
            <a:off x="2135188"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16" name="Oval 86"/>
          <p:cNvSpPr>
            <a:spLocks noChangeArrowheads="1"/>
          </p:cNvSpPr>
          <p:nvPr/>
        </p:nvSpPr>
        <p:spPr bwMode="auto">
          <a:xfrm>
            <a:off x="242411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17" name="Oval 87"/>
          <p:cNvSpPr>
            <a:spLocks noChangeArrowheads="1"/>
          </p:cNvSpPr>
          <p:nvPr/>
        </p:nvSpPr>
        <p:spPr bwMode="auto">
          <a:xfrm>
            <a:off x="2782888"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18" name="Oval 88"/>
          <p:cNvSpPr>
            <a:spLocks noChangeArrowheads="1"/>
          </p:cNvSpPr>
          <p:nvPr/>
        </p:nvSpPr>
        <p:spPr bwMode="auto">
          <a:xfrm>
            <a:off x="307181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19" name="Oval 89"/>
          <p:cNvSpPr>
            <a:spLocks noChangeArrowheads="1"/>
          </p:cNvSpPr>
          <p:nvPr/>
        </p:nvSpPr>
        <p:spPr bwMode="auto">
          <a:xfrm>
            <a:off x="3432175"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20" name="Oval 90"/>
          <p:cNvSpPr>
            <a:spLocks noChangeArrowheads="1"/>
          </p:cNvSpPr>
          <p:nvPr/>
        </p:nvSpPr>
        <p:spPr bwMode="auto">
          <a:xfrm>
            <a:off x="371951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21" name="Oval 91"/>
          <p:cNvSpPr>
            <a:spLocks noChangeArrowheads="1"/>
          </p:cNvSpPr>
          <p:nvPr/>
        </p:nvSpPr>
        <p:spPr bwMode="auto">
          <a:xfrm>
            <a:off x="4008438"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22" name="Oval 92"/>
          <p:cNvSpPr>
            <a:spLocks noChangeArrowheads="1"/>
          </p:cNvSpPr>
          <p:nvPr/>
        </p:nvSpPr>
        <p:spPr bwMode="auto">
          <a:xfrm>
            <a:off x="436721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23" name="Oval 93"/>
          <p:cNvSpPr>
            <a:spLocks noChangeArrowheads="1"/>
          </p:cNvSpPr>
          <p:nvPr/>
        </p:nvSpPr>
        <p:spPr bwMode="auto">
          <a:xfrm>
            <a:off x="4727575"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24" name="Oval 94"/>
          <p:cNvSpPr>
            <a:spLocks noChangeArrowheads="1"/>
          </p:cNvSpPr>
          <p:nvPr/>
        </p:nvSpPr>
        <p:spPr bwMode="auto">
          <a:xfrm>
            <a:off x="5087938"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25" name="Oval 95"/>
          <p:cNvSpPr>
            <a:spLocks noChangeArrowheads="1"/>
          </p:cNvSpPr>
          <p:nvPr/>
        </p:nvSpPr>
        <p:spPr bwMode="auto">
          <a:xfrm>
            <a:off x="5448300"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26" name="Oval 96"/>
          <p:cNvSpPr>
            <a:spLocks noChangeArrowheads="1"/>
          </p:cNvSpPr>
          <p:nvPr/>
        </p:nvSpPr>
        <p:spPr bwMode="auto">
          <a:xfrm>
            <a:off x="580866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37927" name="Text Box 97"/>
          <p:cNvSpPr txBox="1">
            <a:spLocks noChangeArrowheads="1"/>
          </p:cNvSpPr>
          <p:nvPr/>
        </p:nvSpPr>
        <p:spPr bwMode="auto">
          <a:xfrm>
            <a:off x="2063751" y="1412875"/>
            <a:ext cx="8208963" cy="1754326"/>
          </a:xfrm>
          <a:prstGeom prst="rect">
            <a:avLst/>
          </a:prstGeom>
          <a:noFill/>
          <a:ln w="9525">
            <a:noFill/>
            <a:miter lim="800000"/>
            <a:headEnd/>
            <a:tailEnd/>
          </a:ln>
        </p:spPr>
        <p:txBody>
          <a:bodyPr>
            <a:spAutoFit/>
          </a:bodyPr>
          <a:lstStyle/>
          <a:p>
            <a:pPr>
              <a:spcBef>
                <a:spcPct val="50000"/>
              </a:spcBef>
            </a:pPr>
            <a:r>
              <a:rPr lang="en-GB" sz="2400" dirty="0">
                <a:latin typeface="Calibri" pitchFamily="34" charset="0"/>
              </a:rPr>
              <a:t>Einstein explained the photoelectric effect by assuming that light is made up of photons </a:t>
            </a:r>
            <a:r>
              <a:rPr lang="en-GB" sz="2400" b="1" dirty="0">
                <a:latin typeface="Calibri" pitchFamily="34" charset="0"/>
              </a:rPr>
              <a:t>each with an energy given by Planck’s equation   </a:t>
            </a:r>
            <a:r>
              <a:rPr lang="en-GB" sz="2400" b="1" dirty="0" err="1">
                <a:latin typeface="Calibri" pitchFamily="34" charset="0"/>
              </a:rPr>
              <a:t>E</a:t>
            </a:r>
            <a:r>
              <a:rPr lang="en-GB" sz="2400" b="1" baseline="-25000" dirty="0" err="1">
                <a:latin typeface="Calibri" pitchFamily="34" charset="0"/>
              </a:rPr>
              <a:t>ph</a:t>
            </a:r>
            <a:r>
              <a:rPr lang="en-GB" sz="2400" b="1" dirty="0">
                <a:latin typeface="Calibri" pitchFamily="34" charset="0"/>
              </a:rPr>
              <a:t> = </a:t>
            </a:r>
            <a:r>
              <a:rPr lang="en-GB" sz="2400" b="1" dirty="0" err="1">
                <a:latin typeface="Calibri" pitchFamily="34" charset="0"/>
              </a:rPr>
              <a:t>hf</a:t>
            </a:r>
            <a:r>
              <a:rPr lang="en-GB" sz="2400" b="1" dirty="0">
                <a:latin typeface="Calibri" pitchFamily="34" charset="0"/>
              </a:rPr>
              <a:t>     </a:t>
            </a:r>
          </a:p>
          <a:p>
            <a:pPr>
              <a:spcBef>
                <a:spcPct val="50000"/>
              </a:spcBef>
            </a:pPr>
            <a:r>
              <a:rPr lang="en-GB" sz="2400" dirty="0">
                <a:latin typeface="Calibri" pitchFamily="34" charset="0"/>
              </a:rPr>
              <a:t>(where Planck’s constant is 6.63x10</a:t>
            </a:r>
            <a:r>
              <a:rPr lang="en-GB" sz="2400" baseline="30000" dirty="0">
                <a:latin typeface="Calibri" pitchFamily="34" charset="0"/>
              </a:rPr>
              <a:t>-34</a:t>
            </a:r>
            <a:r>
              <a:rPr lang="en-GB" sz="2400" dirty="0">
                <a:latin typeface="Calibri" pitchFamily="34" charset="0"/>
              </a:rPr>
              <a:t> J 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Line 2"/>
          <p:cNvSpPr>
            <a:spLocks noChangeShapeType="1"/>
          </p:cNvSpPr>
          <p:nvPr/>
        </p:nvSpPr>
        <p:spPr bwMode="auto">
          <a:xfrm>
            <a:off x="2208214" y="3644900"/>
            <a:ext cx="6911975" cy="0"/>
          </a:xfrm>
          <a:prstGeom prst="line">
            <a:avLst/>
          </a:prstGeom>
          <a:noFill/>
          <a:ln w="9525">
            <a:solidFill>
              <a:schemeClr val="tx1"/>
            </a:solidFill>
            <a:round/>
            <a:headEnd/>
            <a:tailEnd/>
          </a:ln>
        </p:spPr>
        <p:txBody>
          <a:bodyPr/>
          <a:lstStyle/>
          <a:p>
            <a:endParaRPr lang="en-US"/>
          </a:p>
        </p:txBody>
      </p:sp>
      <p:grpSp>
        <p:nvGrpSpPr>
          <p:cNvPr id="23555" name="Group 3"/>
          <p:cNvGrpSpPr>
            <a:grpSpLocks/>
          </p:cNvGrpSpPr>
          <p:nvPr/>
        </p:nvGrpSpPr>
        <p:grpSpPr bwMode="auto">
          <a:xfrm>
            <a:off x="3000376" y="5084763"/>
            <a:ext cx="358775" cy="360362"/>
            <a:chOff x="930" y="3203"/>
            <a:chExt cx="226" cy="227"/>
          </a:xfrm>
        </p:grpSpPr>
        <p:sp>
          <p:nvSpPr>
            <p:cNvPr id="39000" name="Oval 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001" name="Line 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15" name="Group 6"/>
          <p:cNvGrpSpPr>
            <a:grpSpLocks/>
          </p:cNvGrpSpPr>
          <p:nvPr/>
        </p:nvGrpSpPr>
        <p:grpSpPr bwMode="auto">
          <a:xfrm>
            <a:off x="4151314" y="4292601"/>
            <a:ext cx="358775" cy="360363"/>
            <a:chOff x="930" y="3203"/>
            <a:chExt cx="226" cy="227"/>
          </a:xfrm>
        </p:grpSpPr>
        <p:sp>
          <p:nvSpPr>
            <p:cNvPr id="38998" name="Oval 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99" name="Line 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561" name="Group 9"/>
          <p:cNvGrpSpPr>
            <a:grpSpLocks/>
          </p:cNvGrpSpPr>
          <p:nvPr/>
        </p:nvGrpSpPr>
        <p:grpSpPr bwMode="auto">
          <a:xfrm>
            <a:off x="6240464" y="4868863"/>
            <a:ext cx="358775" cy="360362"/>
            <a:chOff x="930" y="3203"/>
            <a:chExt cx="226" cy="227"/>
          </a:xfrm>
        </p:grpSpPr>
        <p:sp>
          <p:nvSpPr>
            <p:cNvPr id="38996" name="Oval 1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97" name="Line 1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564" name="Group 12"/>
          <p:cNvGrpSpPr>
            <a:grpSpLocks/>
          </p:cNvGrpSpPr>
          <p:nvPr/>
        </p:nvGrpSpPr>
        <p:grpSpPr bwMode="auto">
          <a:xfrm>
            <a:off x="5016501" y="5157788"/>
            <a:ext cx="358775" cy="360362"/>
            <a:chOff x="930" y="3203"/>
            <a:chExt cx="226" cy="227"/>
          </a:xfrm>
        </p:grpSpPr>
        <p:sp>
          <p:nvSpPr>
            <p:cNvPr id="38994" name="Oval 1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95" name="Line 1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18" name="Group 15"/>
          <p:cNvGrpSpPr>
            <a:grpSpLocks/>
          </p:cNvGrpSpPr>
          <p:nvPr/>
        </p:nvGrpSpPr>
        <p:grpSpPr bwMode="auto">
          <a:xfrm>
            <a:off x="3432176" y="4292601"/>
            <a:ext cx="358775" cy="360363"/>
            <a:chOff x="930" y="3203"/>
            <a:chExt cx="226" cy="227"/>
          </a:xfrm>
        </p:grpSpPr>
        <p:sp>
          <p:nvSpPr>
            <p:cNvPr id="38992" name="Oval 1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93" name="Line 1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570" name="Group 18"/>
          <p:cNvGrpSpPr>
            <a:grpSpLocks/>
          </p:cNvGrpSpPr>
          <p:nvPr/>
        </p:nvGrpSpPr>
        <p:grpSpPr bwMode="auto">
          <a:xfrm>
            <a:off x="3648076" y="5445126"/>
            <a:ext cx="358775" cy="360363"/>
            <a:chOff x="930" y="3203"/>
            <a:chExt cx="226" cy="227"/>
          </a:xfrm>
        </p:grpSpPr>
        <p:sp>
          <p:nvSpPr>
            <p:cNvPr id="38990" name="Oval 19"/>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91" name="Line 20"/>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20" name="Group 21"/>
          <p:cNvGrpSpPr>
            <a:grpSpLocks/>
          </p:cNvGrpSpPr>
          <p:nvPr/>
        </p:nvGrpSpPr>
        <p:grpSpPr bwMode="auto">
          <a:xfrm>
            <a:off x="4151314" y="4941888"/>
            <a:ext cx="358775" cy="360362"/>
            <a:chOff x="930" y="3203"/>
            <a:chExt cx="226" cy="227"/>
          </a:xfrm>
        </p:grpSpPr>
        <p:sp>
          <p:nvSpPr>
            <p:cNvPr id="38988" name="Oval 22"/>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89" name="Line 23"/>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576" name="Group 24"/>
          <p:cNvGrpSpPr>
            <a:grpSpLocks/>
          </p:cNvGrpSpPr>
          <p:nvPr/>
        </p:nvGrpSpPr>
        <p:grpSpPr bwMode="auto">
          <a:xfrm>
            <a:off x="2711451" y="4437063"/>
            <a:ext cx="358775" cy="360362"/>
            <a:chOff x="930" y="3203"/>
            <a:chExt cx="226" cy="227"/>
          </a:xfrm>
        </p:grpSpPr>
        <p:sp>
          <p:nvSpPr>
            <p:cNvPr id="38986" name="Oval 2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87" name="Line 2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22" name="Group 27"/>
          <p:cNvGrpSpPr>
            <a:grpSpLocks/>
          </p:cNvGrpSpPr>
          <p:nvPr/>
        </p:nvGrpSpPr>
        <p:grpSpPr bwMode="auto">
          <a:xfrm>
            <a:off x="2424114" y="5661026"/>
            <a:ext cx="358775" cy="360363"/>
            <a:chOff x="930" y="3203"/>
            <a:chExt cx="226" cy="227"/>
          </a:xfrm>
        </p:grpSpPr>
        <p:sp>
          <p:nvSpPr>
            <p:cNvPr id="38984" name="Oval 28"/>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85" name="Line 29"/>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23" name="Group 30"/>
          <p:cNvGrpSpPr>
            <a:grpSpLocks/>
          </p:cNvGrpSpPr>
          <p:nvPr/>
        </p:nvGrpSpPr>
        <p:grpSpPr bwMode="auto">
          <a:xfrm>
            <a:off x="5375276" y="4581526"/>
            <a:ext cx="358775" cy="360363"/>
            <a:chOff x="930" y="3203"/>
            <a:chExt cx="226" cy="227"/>
          </a:xfrm>
        </p:grpSpPr>
        <p:sp>
          <p:nvSpPr>
            <p:cNvPr id="38982" name="Oval 31"/>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83" name="Line 32"/>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585" name="Group 33"/>
          <p:cNvGrpSpPr>
            <a:grpSpLocks/>
          </p:cNvGrpSpPr>
          <p:nvPr/>
        </p:nvGrpSpPr>
        <p:grpSpPr bwMode="auto">
          <a:xfrm>
            <a:off x="4295776" y="5876926"/>
            <a:ext cx="358775" cy="360363"/>
            <a:chOff x="930" y="3203"/>
            <a:chExt cx="226" cy="227"/>
          </a:xfrm>
        </p:grpSpPr>
        <p:sp>
          <p:nvSpPr>
            <p:cNvPr id="38980" name="Oval 3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81" name="Line 3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588" name="Group 36"/>
          <p:cNvGrpSpPr>
            <a:grpSpLocks/>
          </p:cNvGrpSpPr>
          <p:nvPr/>
        </p:nvGrpSpPr>
        <p:grpSpPr bwMode="auto">
          <a:xfrm>
            <a:off x="6672264" y="5516563"/>
            <a:ext cx="358775" cy="360362"/>
            <a:chOff x="930" y="3203"/>
            <a:chExt cx="226" cy="227"/>
          </a:xfrm>
        </p:grpSpPr>
        <p:sp>
          <p:nvSpPr>
            <p:cNvPr id="38978" name="Oval 3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79" name="Line 3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591" name="Group 39"/>
          <p:cNvGrpSpPr>
            <a:grpSpLocks/>
          </p:cNvGrpSpPr>
          <p:nvPr/>
        </p:nvGrpSpPr>
        <p:grpSpPr bwMode="auto">
          <a:xfrm>
            <a:off x="7391401" y="6092826"/>
            <a:ext cx="358775" cy="360363"/>
            <a:chOff x="930" y="3203"/>
            <a:chExt cx="226" cy="227"/>
          </a:xfrm>
        </p:grpSpPr>
        <p:sp>
          <p:nvSpPr>
            <p:cNvPr id="38976" name="Oval 4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77" name="Line 4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594" name="Group 42"/>
          <p:cNvGrpSpPr>
            <a:grpSpLocks/>
          </p:cNvGrpSpPr>
          <p:nvPr/>
        </p:nvGrpSpPr>
        <p:grpSpPr bwMode="auto">
          <a:xfrm>
            <a:off x="6959601" y="4652963"/>
            <a:ext cx="358775" cy="360362"/>
            <a:chOff x="930" y="3203"/>
            <a:chExt cx="226" cy="227"/>
          </a:xfrm>
        </p:grpSpPr>
        <p:sp>
          <p:nvSpPr>
            <p:cNvPr id="38974" name="Oval 4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75" name="Line 4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28" name="Group 45"/>
          <p:cNvGrpSpPr>
            <a:grpSpLocks/>
          </p:cNvGrpSpPr>
          <p:nvPr/>
        </p:nvGrpSpPr>
        <p:grpSpPr bwMode="auto">
          <a:xfrm>
            <a:off x="7608889" y="5300663"/>
            <a:ext cx="358775" cy="360362"/>
            <a:chOff x="930" y="3203"/>
            <a:chExt cx="226" cy="227"/>
          </a:xfrm>
        </p:grpSpPr>
        <p:sp>
          <p:nvSpPr>
            <p:cNvPr id="38972" name="Oval 4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73" name="Line 4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600" name="Group 48"/>
          <p:cNvGrpSpPr>
            <a:grpSpLocks/>
          </p:cNvGrpSpPr>
          <p:nvPr/>
        </p:nvGrpSpPr>
        <p:grpSpPr bwMode="auto">
          <a:xfrm>
            <a:off x="7751764" y="4365626"/>
            <a:ext cx="358775" cy="360363"/>
            <a:chOff x="930" y="3203"/>
            <a:chExt cx="226" cy="227"/>
          </a:xfrm>
        </p:grpSpPr>
        <p:sp>
          <p:nvSpPr>
            <p:cNvPr id="38970" name="Oval 49"/>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71" name="Line 50"/>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30" name="Group 51"/>
          <p:cNvGrpSpPr>
            <a:grpSpLocks/>
          </p:cNvGrpSpPr>
          <p:nvPr/>
        </p:nvGrpSpPr>
        <p:grpSpPr bwMode="auto">
          <a:xfrm>
            <a:off x="8040689" y="5949951"/>
            <a:ext cx="358775" cy="360363"/>
            <a:chOff x="930" y="3203"/>
            <a:chExt cx="226" cy="227"/>
          </a:xfrm>
        </p:grpSpPr>
        <p:sp>
          <p:nvSpPr>
            <p:cNvPr id="38968" name="Oval 52"/>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69" name="Line 53"/>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31" name="Group 54"/>
          <p:cNvGrpSpPr>
            <a:grpSpLocks/>
          </p:cNvGrpSpPr>
          <p:nvPr/>
        </p:nvGrpSpPr>
        <p:grpSpPr bwMode="auto">
          <a:xfrm>
            <a:off x="8472489" y="5157788"/>
            <a:ext cx="358775" cy="360362"/>
            <a:chOff x="930" y="3203"/>
            <a:chExt cx="226" cy="227"/>
          </a:xfrm>
        </p:grpSpPr>
        <p:sp>
          <p:nvSpPr>
            <p:cNvPr id="38966" name="Oval 5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67" name="Line 5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32" name="Group 57"/>
          <p:cNvGrpSpPr>
            <a:grpSpLocks/>
          </p:cNvGrpSpPr>
          <p:nvPr/>
        </p:nvGrpSpPr>
        <p:grpSpPr bwMode="auto">
          <a:xfrm>
            <a:off x="9048751" y="6165851"/>
            <a:ext cx="358775" cy="360363"/>
            <a:chOff x="930" y="3203"/>
            <a:chExt cx="226" cy="227"/>
          </a:xfrm>
        </p:grpSpPr>
        <p:sp>
          <p:nvSpPr>
            <p:cNvPr id="38964" name="Oval 58"/>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65" name="Line 59"/>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612" name="Group 60"/>
          <p:cNvGrpSpPr>
            <a:grpSpLocks/>
          </p:cNvGrpSpPr>
          <p:nvPr/>
        </p:nvGrpSpPr>
        <p:grpSpPr bwMode="auto">
          <a:xfrm>
            <a:off x="8759826" y="4076701"/>
            <a:ext cx="358775" cy="360363"/>
            <a:chOff x="930" y="3203"/>
            <a:chExt cx="226" cy="227"/>
          </a:xfrm>
        </p:grpSpPr>
        <p:sp>
          <p:nvSpPr>
            <p:cNvPr id="38962" name="Oval 61"/>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63" name="Line 62"/>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34" name="Group 63"/>
          <p:cNvGrpSpPr>
            <a:grpSpLocks/>
          </p:cNvGrpSpPr>
          <p:nvPr/>
        </p:nvGrpSpPr>
        <p:grpSpPr bwMode="auto">
          <a:xfrm>
            <a:off x="4727576" y="4437063"/>
            <a:ext cx="358775" cy="360362"/>
            <a:chOff x="930" y="3203"/>
            <a:chExt cx="226" cy="227"/>
          </a:xfrm>
        </p:grpSpPr>
        <p:sp>
          <p:nvSpPr>
            <p:cNvPr id="38960" name="Oval 6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61" name="Line 6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35" name="Group 66"/>
          <p:cNvGrpSpPr>
            <a:grpSpLocks/>
          </p:cNvGrpSpPr>
          <p:nvPr/>
        </p:nvGrpSpPr>
        <p:grpSpPr bwMode="auto">
          <a:xfrm>
            <a:off x="6383339" y="6092826"/>
            <a:ext cx="358775" cy="360363"/>
            <a:chOff x="930" y="3203"/>
            <a:chExt cx="226" cy="227"/>
          </a:xfrm>
        </p:grpSpPr>
        <p:sp>
          <p:nvSpPr>
            <p:cNvPr id="38958" name="Oval 6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59" name="Line 6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3621" name="Group 69"/>
          <p:cNvGrpSpPr>
            <a:grpSpLocks/>
          </p:cNvGrpSpPr>
          <p:nvPr/>
        </p:nvGrpSpPr>
        <p:grpSpPr bwMode="auto">
          <a:xfrm>
            <a:off x="6240464" y="4221163"/>
            <a:ext cx="358775" cy="360362"/>
            <a:chOff x="930" y="3203"/>
            <a:chExt cx="226" cy="227"/>
          </a:xfrm>
        </p:grpSpPr>
        <p:sp>
          <p:nvSpPr>
            <p:cNvPr id="38956" name="Oval 7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57" name="Line 7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37" name="Group 72"/>
          <p:cNvGrpSpPr>
            <a:grpSpLocks/>
          </p:cNvGrpSpPr>
          <p:nvPr/>
        </p:nvGrpSpPr>
        <p:grpSpPr bwMode="auto">
          <a:xfrm>
            <a:off x="5808664" y="5373688"/>
            <a:ext cx="358775" cy="360362"/>
            <a:chOff x="930" y="3203"/>
            <a:chExt cx="226" cy="227"/>
          </a:xfrm>
        </p:grpSpPr>
        <p:sp>
          <p:nvSpPr>
            <p:cNvPr id="38954" name="Oval 7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55" name="Line 7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8938" name="Group 75"/>
          <p:cNvGrpSpPr>
            <a:grpSpLocks/>
          </p:cNvGrpSpPr>
          <p:nvPr/>
        </p:nvGrpSpPr>
        <p:grpSpPr bwMode="auto">
          <a:xfrm>
            <a:off x="5519739" y="6021388"/>
            <a:ext cx="358775" cy="360362"/>
            <a:chOff x="930" y="3203"/>
            <a:chExt cx="226" cy="227"/>
          </a:xfrm>
        </p:grpSpPr>
        <p:sp>
          <p:nvSpPr>
            <p:cNvPr id="38952" name="Oval 7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8953" name="Line 7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sp>
        <p:nvSpPr>
          <p:cNvPr id="23630" name="Oval 78"/>
          <p:cNvSpPr>
            <a:spLocks noChangeArrowheads="1"/>
          </p:cNvSpPr>
          <p:nvPr/>
        </p:nvSpPr>
        <p:spPr bwMode="auto">
          <a:xfrm>
            <a:off x="2135188"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31" name="Oval 79"/>
          <p:cNvSpPr>
            <a:spLocks noChangeArrowheads="1"/>
          </p:cNvSpPr>
          <p:nvPr/>
        </p:nvSpPr>
        <p:spPr bwMode="auto">
          <a:xfrm>
            <a:off x="242411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32" name="Oval 80"/>
          <p:cNvSpPr>
            <a:spLocks noChangeArrowheads="1"/>
          </p:cNvSpPr>
          <p:nvPr/>
        </p:nvSpPr>
        <p:spPr bwMode="auto">
          <a:xfrm>
            <a:off x="2782888"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33" name="Oval 81"/>
          <p:cNvSpPr>
            <a:spLocks noChangeArrowheads="1"/>
          </p:cNvSpPr>
          <p:nvPr/>
        </p:nvSpPr>
        <p:spPr bwMode="auto">
          <a:xfrm>
            <a:off x="307181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34" name="Oval 82"/>
          <p:cNvSpPr>
            <a:spLocks noChangeArrowheads="1"/>
          </p:cNvSpPr>
          <p:nvPr/>
        </p:nvSpPr>
        <p:spPr bwMode="auto">
          <a:xfrm>
            <a:off x="3432175"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35" name="Oval 83"/>
          <p:cNvSpPr>
            <a:spLocks noChangeArrowheads="1"/>
          </p:cNvSpPr>
          <p:nvPr/>
        </p:nvSpPr>
        <p:spPr bwMode="auto">
          <a:xfrm>
            <a:off x="371951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36" name="Oval 84"/>
          <p:cNvSpPr>
            <a:spLocks noChangeArrowheads="1"/>
          </p:cNvSpPr>
          <p:nvPr/>
        </p:nvSpPr>
        <p:spPr bwMode="auto">
          <a:xfrm>
            <a:off x="4008438"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37" name="Oval 85"/>
          <p:cNvSpPr>
            <a:spLocks noChangeArrowheads="1"/>
          </p:cNvSpPr>
          <p:nvPr/>
        </p:nvSpPr>
        <p:spPr bwMode="auto">
          <a:xfrm>
            <a:off x="436721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38" name="Oval 86"/>
          <p:cNvSpPr>
            <a:spLocks noChangeArrowheads="1"/>
          </p:cNvSpPr>
          <p:nvPr/>
        </p:nvSpPr>
        <p:spPr bwMode="auto">
          <a:xfrm>
            <a:off x="4727575"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39" name="Oval 87"/>
          <p:cNvSpPr>
            <a:spLocks noChangeArrowheads="1"/>
          </p:cNvSpPr>
          <p:nvPr/>
        </p:nvSpPr>
        <p:spPr bwMode="auto">
          <a:xfrm>
            <a:off x="5087938"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40" name="Oval 88"/>
          <p:cNvSpPr>
            <a:spLocks noChangeArrowheads="1"/>
          </p:cNvSpPr>
          <p:nvPr/>
        </p:nvSpPr>
        <p:spPr bwMode="auto">
          <a:xfrm>
            <a:off x="5448300"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41" name="Oval 89"/>
          <p:cNvSpPr>
            <a:spLocks noChangeArrowheads="1"/>
          </p:cNvSpPr>
          <p:nvPr/>
        </p:nvSpPr>
        <p:spPr bwMode="auto">
          <a:xfrm>
            <a:off x="5808663"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23642" name="Text Box 90"/>
          <p:cNvSpPr txBox="1">
            <a:spLocks noChangeArrowheads="1"/>
          </p:cNvSpPr>
          <p:nvPr/>
        </p:nvSpPr>
        <p:spPr bwMode="auto">
          <a:xfrm>
            <a:off x="1703388" y="404814"/>
            <a:ext cx="8208962" cy="830997"/>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The electrons use some energy to escape from the metal and so escape with a range of kinetic energy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path" presetSubtype="0" fill="hold" grpId="0" nodeType="clickEffect">
                                  <p:stCondLst>
                                    <p:cond delay="0"/>
                                  </p:stCondLst>
                                  <p:childTnLst>
                                    <p:animMotion origin="layout" path="M 4.16667E-6 -2.54335E-6 L 0.05902 0.56093 " pathEditMode="relative" rAng="0" ptsTypes="AA">
                                      <p:cBhvr>
                                        <p:cTn id="6" dur="500" fill="hold"/>
                                        <p:tgtEl>
                                          <p:spTgt spid="23630"/>
                                        </p:tgtEl>
                                        <p:attrNameLst>
                                          <p:attrName>ppt_x</p:attrName>
                                          <p:attrName>ppt_y</p:attrName>
                                        </p:attrNameLst>
                                      </p:cBhvr>
                                      <p:rCtr x="2951" y="28046"/>
                                    </p:animMotion>
                                  </p:childTnLst>
                                </p:cTn>
                              </p:par>
                            </p:childTnLst>
                          </p:cTn>
                        </p:par>
                        <p:par>
                          <p:cTn id="7" fill="hold" nodeType="afterGroup">
                            <p:stCondLst>
                              <p:cond delay="500"/>
                            </p:stCondLst>
                            <p:childTnLst>
                              <p:par>
                                <p:cTn id="8" presetID="56" presetClass="path" presetSubtype="0" fill="hold" nodeType="afterEffect">
                                  <p:stCondLst>
                                    <p:cond delay="0"/>
                                  </p:stCondLst>
                                  <p:childTnLst>
                                    <p:animMotion origin="layout" path="M 0 0  L 0.25 -0.33295  E" pathEditMode="relative" ptsTypes="">
                                      <p:cBhvr>
                                        <p:cTn id="9" dur="500" fill="hold"/>
                                        <p:tgtEl>
                                          <p:spTgt spid="23576"/>
                                        </p:tgtEl>
                                        <p:attrNameLst>
                                          <p:attrName>ppt_x</p:attrName>
                                          <p:attrName>ppt_y</p:attrName>
                                        </p:attrNameLst>
                                      </p:cBhvr>
                                    </p:animMotion>
                                  </p:childTnLst>
                                </p:cTn>
                              </p:par>
                            </p:childTnLst>
                          </p:cTn>
                        </p:par>
                        <p:par>
                          <p:cTn id="10" fill="hold" nodeType="afterGroup">
                            <p:stCondLst>
                              <p:cond delay="1000"/>
                            </p:stCondLst>
                            <p:childTnLst>
                              <p:par>
                                <p:cTn id="11" presetID="49" presetClass="path" presetSubtype="0" fill="hold" grpId="0" nodeType="afterEffect">
                                  <p:stCondLst>
                                    <p:cond delay="0"/>
                                  </p:stCondLst>
                                  <p:childTnLst>
                                    <p:animMotion origin="layout" path="M -3.05556E-6 -2.54335E-6 L 0.06684 0.64486 " pathEditMode="relative" rAng="0" ptsTypes="AA">
                                      <p:cBhvr>
                                        <p:cTn id="12" dur="500" fill="hold"/>
                                        <p:tgtEl>
                                          <p:spTgt spid="23631"/>
                                        </p:tgtEl>
                                        <p:attrNameLst>
                                          <p:attrName>ppt_x</p:attrName>
                                          <p:attrName>ppt_y</p:attrName>
                                        </p:attrNameLst>
                                      </p:cBhvr>
                                      <p:rCtr x="3333" y="32231"/>
                                    </p:animMotion>
                                  </p:childTnLst>
                                </p:cTn>
                              </p:par>
                            </p:childTnLst>
                          </p:cTn>
                        </p:par>
                        <p:par>
                          <p:cTn id="13" fill="hold" nodeType="afterGroup">
                            <p:stCondLst>
                              <p:cond delay="1500"/>
                            </p:stCondLst>
                            <p:childTnLst>
                              <p:par>
                                <p:cTn id="14" presetID="56" presetClass="path" presetSubtype="0" fill="hold" nodeType="afterEffect">
                                  <p:stCondLst>
                                    <p:cond delay="0"/>
                                  </p:stCondLst>
                                  <p:childTnLst>
                                    <p:animMotion origin="layout" path="M 0 0  L 0.25 -0.33295  E" pathEditMode="relative" ptsTypes="">
                                      <p:cBhvr>
                                        <p:cTn id="15" dur="500" fill="hold"/>
                                        <p:tgtEl>
                                          <p:spTgt spid="23555"/>
                                        </p:tgtEl>
                                        <p:attrNameLst>
                                          <p:attrName>ppt_x</p:attrName>
                                          <p:attrName>ppt_y</p:attrName>
                                        </p:attrNameLst>
                                      </p:cBhvr>
                                    </p:animMotion>
                                  </p:childTnLst>
                                </p:cTn>
                              </p:par>
                            </p:childTnLst>
                          </p:cTn>
                        </p:par>
                        <p:par>
                          <p:cTn id="16" fill="hold" nodeType="afterGroup">
                            <p:stCondLst>
                              <p:cond delay="2000"/>
                            </p:stCondLst>
                            <p:childTnLst>
                              <p:par>
                                <p:cTn id="17" presetID="49" presetClass="path" presetSubtype="0" fill="hold" grpId="0" nodeType="afterEffect">
                                  <p:stCondLst>
                                    <p:cond delay="0"/>
                                  </p:stCondLst>
                                  <p:childTnLst>
                                    <p:animMotion origin="layout" path="M 8.33333E-7 -2.54335E-6 L 0.09062 0.71838 " pathEditMode="relative" rAng="0" ptsTypes="AA">
                                      <p:cBhvr>
                                        <p:cTn id="18" dur="500" fill="hold"/>
                                        <p:tgtEl>
                                          <p:spTgt spid="23632"/>
                                        </p:tgtEl>
                                        <p:attrNameLst>
                                          <p:attrName>ppt_x</p:attrName>
                                          <p:attrName>ppt_y</p:attrName>
                                        </p:attrNameLst>
                                      </p:cBhvr>
                                      <p:rCtr x="4531" y="35908"/>
                                    </p:animMotion>
                                  </p:childTnLst>
                                </p:cTn>
                              </p:par>
                            </p:childTnLst>
                          </p:cTn>
                        </p:par>
                        <p:par>
                          <p:cTn id="19" fill="hold" nodeType="afterGroup">
                            <p:stCondLst>
                              <p:cond delay="2500"/>
                            </p:stCondLst>
                            <p:childTnLst>
                              <p:par>
                                <p:cTn id="20" presetID="56" presetClass="path" presetSubtype="0" fill="hold" nodeType="afterEffect">
                                  <p:stCondLst>
                                    <p:cond delay="0"/>
                                  </p:stCondLst>
                                  <p:childTnLst>
                                    <p:animMotion origin="layout" path="M 0 0  L 0.25 -0.33295  E" pathEditMode="relative" ptsTypes="">
                                      <p:cBhvr>
                                        <p:cTn id="21" dur="500" fill="hold"/>
                                        <p:tgtEl>
                                          <p:spTgt spid="23570"/>
                                        </p:tgtEl>
                                        <p:attrNameLst>
                                          <p:attrName>ppt_x</p:attrName>
                                          <p:attrName>ppt_y</p:attrName>
                                        </p:attrNameLst>
                                      </p:cBhvr>
                                    </p:animMotion>
                                  </p:childTnLst>
                                </p:cTn>
                              </p:par>
                            </p:childTnLst>
                          </p:cTn>
                        </p:par>
                        <p:par>
                          <p:cTn id="22" fill="hold" nodeType="afterGroup">
                            <p:stCondLst>
                              <p:cond delay="3000"/>
                            </p:stCondLst>
                            <p:childTnLst>
                              <p:par>
                                <p:cTn id="23" presetID="49" presetClass="path" presetSubtype="0" fill="hold" grpId="0" nodeType="afterEffect">
                                  <p:stCondLst>
                                    <p:cond delay="0"/>
                                  </p:stCondLst>
                                  <p:childTnLst>
                                    <p:animMotion origin="layout" path="M 3.61111E-6 -2.54335E-6 L 0.12205 0.74983 " pathEditMode="relative" rAng="0" ptsTypes="AA">
                                      <p:cBhvr>
                                        <p:cTn id="24" dur="500" fill="hold"/>
                                        <p:tgtEl>
                                          <p:spTgt spid="23633"/>
                                        </p:tgtEl>
                                        <p:attrNameLst>
                                          <p:attrName>ppt_x</p:attrName>
                                          <p:attrName>ppt_y</p:attrName>
                                        </p:attrNameLst>
                                      </p:cBhvr>
                                      <p:rCtr x="6094" y="37480"/>
                                    </p:animMotion>
                                  </p:childTnLst>
                                </p:cTn>
                              </p:par>
                            </p:childTnLst>
                          </p:cTn>
                        </p:par>
                        <p:par>
                          <p:cTn id="25" fill="hold" nodeType="afterGroup">
                            <p:stCondLst>
                              <p:cond delay="3500"/>
                            </p:stCondLst>
                            <p:childTnLst>
                              <p:par>
                                <p:cTn id="26" presetID="56" presetClass="path" presetSubtype="0" fill="hold" nodeType="afterEffect">
                                  <p:stCondLst>
                                    <p:cond delay="0"/>
                                  </p:stCondLst>
                                  <p:childTnLst>
                                    <p:animMotion origin="layout" path="M 0 0  L 0.25 -0.33295  E" pathEditMode="relative" ptsTypes="">
                                      <p:cBhvr>
                                        <p:cTn id="27" dur="500" fill="hold"/>
                                        <p:tgtEl>
                                          <p:spTgt spid="23585"/>
                                        </p:tgtEl>
                                        <p:attrNameLst>
                                          <p:attrName>ppt_x</p:attrName>
                                          <p:attrName>ppt_y</p:attrName>
                                        </p:attrNameLst>
                                      </p:cBhvr>
                                    </p:animMotion>
                                  </p:childTnLst>
                                </p:cTn>
                              </p:par>
                            </p:childTnLst>
                          </p:cTn>
                        </p:par>
                        <p:par>
                          <p:cTn id="28" fill="hold" nodeType="afterGroup">
                            <p:stCondLst>
                              <p:cond delay="4000"/>
                            </p:stCondLst>
                            <p:childTnLst>
                              <p:par>
                                <p:cTn id="29" presetID="49" presetClass="path" presetSubtype="0" fill="hold" grpId="0" nodeType="afterEffect">
                                  <p:stCondLst>
                                    <p:cond delay="0"/>
                                  </p:stCondLst>
                                  <p:childTnLst>
                                    <p:animMotion origin="layout" path="M 3.88889E-6 -2.54335E-6 L 0.16927 0.6659 " pathEditMode="relative" rAng="0" ptsTypes="AA">
                                      <p:cBhvr>
                                        <p:cTn id="30" dur="500" fill="hold"/>
                                        <p:tgtEl>
                                          <p:spTgt spid="23634"/>
                                        </p:tgtEl>
                                        <p:attrNameLst>
                                          <p:attrName>ppt_x</p:attrName>
                                          <p:attrName>ppt_y</p:attrName>
                                        </p:attrNameLst>
                                      </p:cBhvr>
                                      <p:rCtr x="8455" y="33295"/>
                                    </p:animMotion>
                                  </p:childTnLst>
                                </p:cTn>
                              </p:par>
                            </p:childTnLst>
                          </p:cTn>
                        </p:par>
                        <p:par>
                          <p:cTn id="31" fill="hold" nodeType="afterGroup">
                            <p:stCondLst>
                              <p:cond delay="4500"/>
                            </p:stCondLst>
                            <p:childTnLst>
                              <p:par>
                                <p:cTn id="32" presetID="56" presetClass="path" presetSubtype="0" fill="hold" nodeType="afterEffect">
                                  <p:stCondLst>
                                    <p:cond delay="0"/>
                                  </p:stCondLst>
                                  <p:childTnLst>
                                    <p:animMotion origin="layout" path="M 0 0  L 0.25 -0.33295  E" pathEditMode="relative" ptsTypes="">
                                      <p:cBhvr>
                                        <p:cTn id="33" dur="500" fill="hold"/>
                                        <p:tgtEl>
                                          <p:spTgt spid="23564"/>
                                        </p:tgtEl>
                                        <p:attrNameLst>
                                          <p:attrName>ppt_x</p:attrName>
                                          <p:attrName>ppt_y</p:attrName>
                                        </p:attrNameLst>
                                      </p:cBhvr>
                                    </p:animMotion>
                                  </p:childTnLst>
                                </p:cTn>
                              </p:par>
                            </p:childTnLst>
                          </p:cTn>
                        </p:par>
                        <p:par>
                          <p:cTn id="34" fill="hold" nodeType="afterGroup">
                            <p:stCondLst>
                              <p:cond delay="5000"/>
                            </p:stCondLst>
                            <p:childTnLst>
                              <p:par>
                                <p:cTn id="35" presetID="49" presetClass="path" presetSubtype="0" fill="hold" grpId="0" nodeType="afterEffect">
                                  <p:stCondLst>
                                    <p:cond delay="0"/>
                                  </p:stCondLst>
                                  <p:childTnLst>
                                    <p:animMotion origin="layout" path="M 2.77778E-7 -2.54335E-6 L 0.2717 0.52948 " pathEditMode="relative" rAng="0" ptsTypes="AA">
                                      <p:cBhvr>
                                        <p:cTn id="36" dur="500" fill="hold"/>
                                        <p:tgtEl>
                                          <p:spTgt spid="23635"/>
                                        </p:tgtEl>
                                        <p:attrNameLst>
                                          <p:attrName>ppt_x</p:attrName>
                                          <p:attrName>ppt_y</p:attrName>
                                        </p:attrNameLst>
                                      </p:cBhvr>
                                      <p:rCtr x="13576" y="26474"/>
                                    </p:animMotion>
                                  </p:childTnLst>
                                </p:cTn>
                              </p:par>
                            </p:childTnLst>
                          </p:cTn>
                        </p:par>
                        <p:par>
                          <p:cTn id="37" fill="hold" nodeType="afterGroup">
                            <p:stCondLst>
                              <p:cond delay="5500"/>
                            </p:stCondLst>
                            <p:childTnLst>
                              <p:par>
                                <p:cTn id="38" presetID="56" presetClass="path" presetSubtype="0" fill="hold" nodeType="afterEffect">
                                  <p:stCondLst>
                                    <p:cond delay="0"/>
                                  </p:stCondLst>
                                  <p:childTnLst>
                                    <p:animMotion origin="layout" path="M 0 0  L 0.25 -0.33295  E" pathEditMode="relative" ptsTypes="">
                                      <p:cBhvr>
                                        <p:cTn id="39" dur="500" fill="hold"/>
                                        <p:tgtEl>
                                          <p:spTgt spid="23621"/>
                                        </p:tgtEl>
                                        <p:attrNameLst>
                                          <p:attrName>ppt_x</p:attrName>
                                          <p:attrName>ppt_y</p:attrName>
                                        </p:attrNameLst>
                                      </p:cBhvr>
                                    </p:animMotion>
                                  </p:childTnLst>
                                </p:cTn>
                              </p:par>
                            </p:childTnLst>
                          </p:cTn>
                        </p:par>
                        <p:par>
                          <p:cTn id="40" fill="hold" nodeType="afterGroup">
                            <p:stCondLst>
                              <p:cond delay="6000"/>
                            </p:stCondLst>
                            <p:childTnLst>
                              <p:par>
                                <p:cTn id="41" presetID="49" presetClass="path" presetSubtype="0" fill="hold" grpId="0" nodeType="afterEffect">
                                  <p:stCondLst>
                                    <p:cond delay="0"/>
                                  </p:stCondLst>
                                  <p:childTnLst>
                                    <p:animMotion origin="layout" path="M 3.05556E-6 -2.54335E-6 L 0.23229 0.62405 " pathEditMode="relative" rAng="0" ptsTypes="AA">
                                      <p:cBhvr>
                                        <p:cTn id="42" dur="500" fill="hold"/>
                                        <p:tgtEl>
                                          <p:spTgt spid="23636"/>
                                        </p:tgtEl>
                                        <p:attrNameLst>
                                          <p:attrName>ppt_x</p:attrName>
                                          <p:attrName>ppt_y</p:attrName>
                                        </p:attrNameLst>
                                      </p:cBhvr>
                                      <p:rCtr x="11615" y="31191"/>
                                    </p:animMotion>
                                  </p:childTnLst>
                                </p:cTn>
                              </p:par>
                            </p:childTnLst>
                          </p:cTn>
                        </p:par>
                        <p:par>
                          <p:cTn id="43" fill="hold" nodeType="afterGroup">
                            <p:stCondLst>
                              <p:cond delay="6500"/>
                            </p:stCondLst>
                            <p:childTnLst>
                              <p:par>
                                <p:cTn id="44" presetID="56" presetClass="path" presetSubtype="0" accel="50000" decel="50000" fill="hold" nodeType="afterEffect">
                                  <p:stCondLst>
                                    <p:cond delay="0"/>
                                  </p:stCondLst>
                                  <p:childTnLst>
                                    <p:animMotion origin="layout" path="M 0 0  L 0.25 -0.33295  E" pathEditMode="relative" ptsTypes="">
                                      <p:cBhvr>
                                        <p:cTn id="45" dur="500" fill="hold"/>
                                        <p:tgtEl>
                                          <p:spTgt spid="23561"/>
                                        </p:tgtEl>
                                        <p:attrNameLst>
                                          <p:attrName>ppt_x</p:attrName>
                                          <p:attrName>ppt_y</p:attrName>
                                        </p:attrNameLst>
                                      </p:cBhvr>
                                    </p:animMotion>
                                  </p:childTnLst>
                                </p:cTn>
                              </p:par>
                            </p:childTnLst>
                          </p:cTn>
                        </p:par>
                        <p:par>
                          <p:cTn id="46" fill="hold" nodeType="afterGroup">
                            <p:stCondLst>
                              <p:cond delay="7000"/>
                            </p:stCondLst>
                            <p:childTnLst>
                              <p:par>
                                <p:cTn id="47" presetID="49" presetClass="path" presetSubtype="0" fill="hold" grpId="0" nodeType="afterEffect">
                                  <p:stCondLst>
                                    <p:cond delay="0"/>
                                  </p:stCondLst>
                                  <p:childTnLst>
                                    <p:animMotion origin="layout" path="M -3.05556E-6 -2.54335E-6 L 0.25608 0.71838 " pathEditMode="relative" rAng="0" ptsTypes="AA">
                                      <p:cBhvr>
                                        <p:cTn id="48" dur="500" fill="hold"/>
                                        <p:tgtEl>
                                          <p:spTgt spid="23637"/>
                                        </p:tgtEl>
                                        <p:attrNameLst>
                                          <p:attrName>ppt_x</p:attrName>
                                          <p:attrName>ppt_y</p:attrName>
                                        </p:attrNameLst>
                                      </p:cBhvr>
                                      <p:rCtr x="12795" y="35908"/>
                                    </p:animMotion>
                                  </p:childTnLst>
                                </p:cTn>
                              </p:par>
                            </p:childTnLst>
                          </p:cTn>
                        </p:par>
                        <p:par>
                          <p:cTn id="49" fill="hold" nodeType="afterGroup">
                            <p:stCondLst>
                              <p:cond delay="7500"/>
                            </p:stCondLst>
                            <p:childTnLst>
                              <p:par>
                                <p:cTn id="50" presetID="56" presetClass="path" presetSubtype="0" fill="hold" nodeType="afterEffect">
                                  <p:stCondLst>
                                    <p:cond delay="0"/>
                                  </p:stCondLst>
                                  <p:childTnLst>
                                    <p:animMotion origin="layout" path="M 0 0  L 0.25 -0.33295  E" pathEditMode="relative" ptsTypes="">
                                      <p:cBhvr>
                                        <p:cTn id="51" dur="500" fill="hold"/>
                                        <p:tgtEl>
                                          <p:spTgt spid="23588"/>
                                        </p:tgtEl>
                                        <p:attrNameLst>
                                          <p:attrName>ppt_x</p:attrName>
                                          <p:attrName>ppt_y</p:attrName>
                                        </p:attrNameLst>
                                      </p:cBhvr>
                                    </p:animMotion>
                                  </p:childTnLst>
                                </p:cTn>
                              </p:par>
                            </p:childTnLst>
                          </p:cTn>
                        </p:par>
                        <p:par>
                          <p:cTn id="52" fill="hold" nodeType="afterGroup">
                            <p:stCondLst>
                              <p:cond delay="8000"/>
                            </p:stCondLst>
                            <p:childTnLst>
                              <p:par>
                                <p:cTn id="53" presetID="49" presetClass="path" presetSubtype="0" fill="hold" grpId="0" nodeType="afterEffect">
                                  <p:stCondLst>
                                    <p:cond delay="0"/>
                                  </p:stCondLst>
                                  <p:childTnLst>
                                    <p:animMotion origin="layout" path="M -2.77778E-6 -2.54335E-6 L 0.24028 0.59237 " pathEditMode="relative" rAng="0" ptsTypes="AA">
                                      <p:cBhvr>
                                        <p:cTn id="54" dur="500" fill="hold"/>
                                        <p:tgtEl>
                                          <p:spTgt spid="23638"/>
                                        </p:tgtEl>
                                        <p:attrNameLst>
                                          <p:attrName>ppt_x</p:attrName>
                                          <p:attrName>ppt_y</p:attrName>
                                        </p:attrNameLst>
                                      </p:cBhvr>
                                      <p:rCtr x="12014" y="29618"/>
                                    </p:animMotion>
                                  </p:childTnLst>
                                </p:cTn>
                              </p:par>
                            </p:childTnLst>
                          </p:cTn>
                        </p:par>
                        <p:par>
                          <p:cTn id="55" fill="hold" nodeType="afterGroup">
                            <p:stCondLst>
                              <p:cond delay="8500"/>
                            </p:stCondLst>
                            <p:childTnLst>
                              <p:par>
                                <p:cTn id="56" presetID="56" presetClass="path" presetSubtype="0" fill="hold" nodeType="afterEffect">
                                  <p:stCondLst>
                                    <p:cond delay="0"/>
                                  </p:stCondLst>
                                  <p:childTnLst>
                                    <p:animMotion origin="layout" path="M 0 0  L 0.25 -0.33295  E" pathEditMode="relative" ptsTypes="">
                                      <p:cBhvr>
                                        <p:cTn id="57" dur="500" fill="hold"/>
                                        <p:tgtEl>
                                          <p:spTgt spid="23594"/>
                                        </p:tgtEl>
                                        <p:attrNameLst>
                                          <p:attrName>ppt_x</p:attrName>
                                          <p:attrName>ppt_y</p:attrName>
                                        </p:attrNameLst>
                                      </p:cBhvr>
                                    </p:animMotion>
                                  </p:childTnLst>
                                </p:cTn>
                              </p:par>
                            </p:childTnLst>
                          </p:cTn>
                        </p:par>
                        <p:par>
                          <p:cTn id="58" fill="hold" nodeType="afterGroup">
                            <p:stCondLst>
                              <p:cond delay="9000"/>
                            </p:stCondLst>
                            <p:childTnLst>
                              <p:par>
                                <p:cTn id="59" presetID="49" presetClass="path" presetSubtype="0" fill="hold" grpId="0" nodeType="afterEffect">
                                  <p:stCondLst>
                                    <p:cond delay="0"/>
                                  </p:stCondLst>
                                  <p:childTnLst>
                                    <p:animMotion origin="layout" path="M -2.5E-6 -2.54335E-6 L 0.25591 0.79168 " pathEditMode="relative" rAng="0" ptsTypes="AA">
                                      <p:cBhvr>
                                        <p:cTn id="60" dur="500" fill="hold"/>
                                        <p:tgtEl>
                                          <p:spTgt spid="23639"/>
                                        </p:tgtEl>
                                        <p:attrNameLst>
                                          <p:attrName>ppt_x</p:attrName>
                                          <p:attrName>ppt_y</p:attrName>
                                        </p:attrNameLst>
                                      </p:cBhvr>
                                      <p:rCtr x="12795" y="39584"/>
                                    </p:animMotion>
                                  </p:childTnLst>
                                </p:cTn>
                              </p:par>
                            </p:childTnLst>
                          </p:cTn>
                        </p:par>
                        <p:par>
                          <p:cTn id="61" fill="hold" nodeType="afterGroup">
                            <p:stCondLst>
                              <p:cond delay="9500"/>
                            </p:stCondLst>
                            <p:childTnLst>
                              <p:par>
                                <p:cTn id="62" presetID="56" presetClass="path" presetSubtype="0" fill="hold" nodeType="afterEffect">
                                  <p:stCondLst>
                                    <p:cond delay="0"/>
                                  </p:stCondLst>
                                  <p:childTnLst>
                                    <p:animMotion origin="layout" path="M 0 0  L 0.25 -0.33295  E" pathEditMode="relative" ptsTypes="">
                                      <p:cBhvr>
                                        <p:cTn id="63" dur="500" fill="hold"/>
                                        <p:tgtEl>
                                          <p:spTgt spid="23591"/>
                                        </p:tgtEl>
                                        <p:attrNameLst>
                                          <p:attrName>ppt_x</p:attrName>
                                          <p:attrName>ppt_y</p:attrName>
                                        </p:attrNameLst>
                                      </p:cBhvr>
                                    </p:animMotion>
                                  </p:childTnLst>
                                </p:cTn>
                              </p:par>
                            </p:childTnLst>
                          </p:cTn>
                        </p:par>
                        <p:par>
                          <p:cTn id="64" fill="hold" nodeType="afterGroup">
                            <p:stCondLst>
                              <p:cond delay="10000"/>
                            </p:stCondLst>
                            <p:childTnLst>
                              <p:par>
                                <p:cTn id="65" presetID="49" presetClass="path" presetSubtype="0" fill="hold" grpId="0" nodeType="afterEffect">
                                  <p:stCondLst>
                                    <p:cond delay="0"/>
                                  </p:stCondLst>
                                  <p:childTnLst>
                                    <p:animMotion origin="layout" path="M -2.22222E-6 -2.54335E-6 L 0.26372 0.55052 " pathEditMode="relative" rAng="0" ptsTypes="AA">
                                      <p:cBhvr>
                                        <p:cTn id="66" dur="500" fill="hold"/>
                                        <p:tgtEl>
                                          <p:spTgt spid="23640"/>
                                        </p:tgtEl>
                                        <p:attrNameLst>
                                          <p:attrName>ppt_x</p:attrName>
                                          <p:attrName>ppt_y</p:attrName>
                                        </p:attrNameLst>
                                      </p:cBhvr>
                                      <p:rCtr x="13177" y="27514"/>
                                    </p:animMotion>
                                  </p:childTnLst>
                                </p:cTn>
                              </p:par>
                            </p:childTnLst>
                          </p:cTn>
                        </p:par>
                        <p:par>
                          <p:cTn id="67" fill="hold" nodeType="afterGroup">
                            <p:stCondLst>
                              <p:cond delay="10500"/>
                            </p:stCondLst>
                            <p:childTnLst>
                              <p:par>
                                <p:cTn id="68" presetID="56" presetClass="path" presetSubtype="0" fill="hold" nodeType="afterEffect">
                                  <p:stCondLst>
                                    <p:cond delay="0"/>
                                  </p:stCondLst>
                                  <p:childTnLst>
                                    <p:animMotion origin="layout" path="M 0.00399 -0.01572 L 0.25399 -0.34867 " pathEditMode="relative" rAng="0" ptsTypes="AA">
                                      <p:cBhvr>
                                        <p:cTn id="69" dur="500" fill="hold"/>
                                        <p:tgtEl>
                                          <p:spTgt spid="23600"/>
                                        </p:tgtEl>
                                        <p:attrNameLst>
                                          <p:attrName>ppt_x</p:attrName>
                                          <p:attrName>ppt_y</p:attrName>
                                        </p:attrNameLst>
                                      </p:cBhvr>
                                      <p:rCtr x="12500" y="-16647"/>
                                    </p:animMotion>
                                  </p:childTnLst>
                                </p:cTn>
                              </p:par>
                            </p:childTnLst>
                          </p:cTn>
                        </p:par>
                        <p:par>
                          <p:cTn id="70" fill="hold" nodeType="afterGroup">
                            <p:stCondLst>
                              <p:cond delay="11000"/>
                            </p:stCondLst>
                            <p:childTnLst>
                              <p:par>
                                <p:cTn id="71" presetID="49" presetClass="path" presetSubtype="0" fill="hold" grpId="0" nodeType="afterEffect">
                                  <p:stCondLst>
                                    <p:cond delay="0"/>
                                  </p:stCondLst>
                                  <p:childTnLst>
                                    <p:animMotion origin="layout" path="M -1.94444E-6 -2.54335E-6 L 0.32674 0.51908 " pathEditMode="relative" rAng="0" ptsTypes="AA">
                                      <p:cBhvr>
                                        <p:cTn id="72" dur="500" fill="hold"/>
                                        <p:tgtEl>
                                          <p:spTgt spid="23641"/>
                                        </p:tgtEl>
                                        <p:attrNameLst>
                                          <p:attrName>ppt_x</p:attrName>
                                          <p:attrName>ppt_y</p:attrName>
                                        </p:attrNameLst>
                                      </p:cBhvr>
                                      <p:rCtr x="16337" y="25942"/>
                                    </p:animMotion>
                                  </p:childTnLst>
                                </p:cTn>
                              </p:par>
                            </p:childTnLst>
                          </p:cTn>
                        </p:par>
                        <p:par>
                          <p:cTn id="73" fill="hold" nodeType="afterGroup">
                            <p:stCondLst>
                              <p:cond delay="11500"/>
                            </p:stCondLst>
                            <p:childTnLst>
                              <p:par>
                                <p:cTn id="74" presetID="56" presetClass="path" presetSubtype="0" fill="hold" nodeType="afterEffect">
                                  <p:stCondLst>
                                    <p:cond delay="0"/>
                                  </p:stCondLst>
                                  <p:childTnLst>
                                    <p:animMotion origin="layout" path="M 1.94444E-6 -4.33526E-6 L 0.11024 -0.38543 " pathEditMode="relative" rAng="0" ptsTypes="AA">
                                      <p:cBhvr>
                                        <p:cTn id="75" dur="500" fill="hold"/>
                                        <p:tgtEl>
                                          <p:spTgt spid="23612"/>
                                        </p:tgtEl>
                                        <p:attrNameLst>
                                          <p:attrName>ppt_x</p:attrName>
                                          <p:attrName>ppt_y</p:attrName>
                                        </p:attrNameLst>
                                      </p:cBhvr>
                                      <p:rCtr x="5503" y="-19283"/>
                                    </p:animMotion>
                                  </p:childTnLst>
                                </p:cTn>
                              </p:par>
                            </p:childTnLst>
                          </p:cTn>
                        </p:par>
                        <p:par>
                          <p:cTn id="76" fill="hold" nodeType="afterGroup">
                            <p:stCondLst>
                              <p:cond delay="12000"/>
                            </p:stCondLst>
                            <p:childTnLst>
                              <p:par>
                                <p:cTn id="77" presetID="1" presetClass="entr" presetSubtype="0" fill="hold" grpId="0" nodeType="afterEffect">
                                  <p:stCondLst>
                                    <p:cond delay="0"/>
                                  </p:stCondLst>
                                  <p:childTnLst>
                                    <p:set>
                                      <p:cBhvr>
                                        <p:cTn id="78" dur="1" fill="hold">
                                          <p:stCondLst>
                                            <p:cond delay="0"/>
                                          </p:stCondLst>
                                        </p:cTn>
                                        <p:tgtEl>
                                          <p:spTgt spid="23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30" grpId="0" animBg="1"/>
      <p:bldP spid="23631" grpId="0" animBg="1"/>
      <p:bldP spid="23632" grpId="0" animBg="1"/>
      <p:bldP spid="23633" grpId="0" animBg="1"/>
      <p:bldP spid="23634" grpId="0" animBg="1"/>
      <p:bldP spid="23635" grpId="0" animBg="1"/>
      <p:bldP spid="23636" grpId="0" animBg="1"/>
      <p:bldP spid="23637" grpId="0" animBg="1"/>
      <p:bldP spid="23638" grpId="0" animBg="1"/>
      <p:bldP spid="23639" grpId="0" animBg="1"/>
      <p:bldP spid="23640" grpId="0" animBg="1"/>
      <p:bldP spid="23641" grpId="0" animBg="1"/>
      <p:bldP spid="2364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Line 2"/>
          <p:cNvSpPr>
            <a:spLocks noChangeShapeType="1"/>
          </p:cNvSpPr>
          <p:nvPr/>
        </p:nvSpPr>
        <p:spPr bwMode="auto">
          <a:xfrm>
            <a:off x="2208214" y="3644900"/>
            <a:ext cx="6911975" cy="0"/>
          </a:xfrm>
          <a:prstGeom prst="line">
            <a:avLst/>
          </a:prstGeom>
          <a:noFill/>
          <a:ln w="9525">
            <a:solidFill>
              <a:schemeClr val="tx1"/>
            </a:solidFill>
            <a:round/>
            <a:headEnd/>
            <a:tailEnd/>
          </a:ln>
        </p:spPr>
        <p:txBody>
          <a:bodyPr/>
          <a:lstStyle/>
          <a:p>
            <a:endParaRPr lang="en-US"/>
          </a:p>
        </p:txBody>
      </p:sp>
      <p:grpSp>
        <p:nvGrpSpPr>
          <p:cNvPr id="24579" name="Group 3"/>
          <p:cNvGrpSpPr>
            <a:grpSpLocks/>
          </p:cNvGrpSpPr>
          <p:nvPr/>
        </p:nvGrpSpPr>
        <p:grpSpPr bwMode="auto">
          <a:xfrm>
            <a:off x="3000376" y="5084763"/>
            <a:ext cx="358775" cy="360362"/>
            <a:chOff x="930" y="3203"/>
            <a:chExt cx="226" cy="227"/>
          </a:xfrm>
        </p:grpSpPr>
        <p:sp>
          <p:nvSpPr>
            <p:cNvPr id="40017" name="Oval 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18" name="Line 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39" name="Group 6"/>
          <p:cNvGrpSpPr>
            <a:grpSpLocks/>
          </p:cNvGrpSpPr>
          <p:nvPr/>
        </p:nvGrpSpPr>
        <p:grpSpPr bwMode="auto">
          <a:xfrm>
            <a:off x="4151314" y="4292601"/>
            <a:ext cx="358775" cy="360363"/>
            <a:chOff x="930" y="3203"/>
            <a:chExt cx="226" cy="227"/>
          </a:xfrm>
        </p:grpSpPr>
        <p:sp>
          <p:nvSpPr>
            <p:cNvPr id="40015" name="Oval 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16" name="Line 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40" name="Group 9"/>
          <p:cNvGrpSpPr>
            <a:grpSpLocks/>
          </p:cNvGrpSpPr>
          <p:nvPr/>
        </p:nvGrpSpPr>
        <p:grpSpPr bwMode="auto">
          <a:xfrm>
            <a:off x="6240464" y="4868863"/>
            <a:ext cx="358775" cy="360362"/>
            <a:chOff x="930" y="3203"/>
            <a:chExt cx="226" cy="227"/>
          </a:xfrm>
        </p:grpSpPr>
        <p:sp>
          <p:nvSpPr>
            <p:cNvPr id="40013" name="Oval 1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14" name="Line 1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41" name="Group 12"/>
          <p:cNvGrpSpPr>
            <a:grpSpLocks/>
          </p:cNvGrpSpPr>
          <p:nvPr/>
        </p:nvGrpSpPr>
        <p:grpSpPr bwMode="auto">
          <a:xfrm>
            <a:off x="5016501" y="5157788"/>
            <a:ext cx="358775" cy="360362"/>
            <a:chOff x="930" y="3203"/>
            <a:chExt cx="226" cy="227"/>
          </a:xfrm>
        </p:grpSpPr>
        <p:sp>
          <p:nvSpPr>
            <p:cNvPr id="40011" name="Oval 1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12" name="Line 1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42" name="Group 15"/>
          <p:cNvGrpSpPr>
            <a:grpSpLocks/>
          </p:cNvGrpSpPr>
          <p:nvPr/>
        </p:nvGrpSpPr>
        <p:grpSpPr bwMode="auto">
          <a:xfrm>
            <a:off x="3432176" y="4292601"/>
            <a:ext cx="358775" cy="360363"/>
            <a:chOff x="930" y="3203"/>
            <a:chExt cx="226" cy="227"/>
          </a:xfrm>
        </p:grpSpPr>
        <p:sp>
          <p:nvSpPr>
            <p:cNvPr id="40009" name="Oval 1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10" name="Line 1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43" name="Group 18"/>
          <p:cNvGrpSpPr>
            <a:grpSpLocks/>
          </p:cNvGrpSpPr>
          <p:nvPr/>
        </p:nvGrpSpPr>
        <p:grpSpPr bwMode="auto">
          <a:xfrm>
            <a:off x="3648076" y="5445126"/>
            <a:ext cx="358775" cy="360363"/>
            <a:chOff x="930" y="3203"/>
            <a:chExt cx="226" cy="227"/>
          </a:xfrm>
        </p:grpSpPr>
        <p:sp>
          <p:nvSpPr>
            <p:cNvPr id="40007" name="Oval 19"/>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08" name="Line 20"/>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44" name="Group 21"/>
          <p:cNvGrpSpPr>
            <a:grpSpLocks/>
          </p:cNvGrpSpPr>
          <p:nvPr/>
        </p:nvGrpSpPr>
        <p:grpSpPr bwMode="auto">
          <a:xfrm>
            <a:off x="4151314" y="4941888"/>
            <a:ext cx="358775" cy="360362"/>
            <a:chOff x="930" y="3203"/>
            <a:chExt cx="226" cy="227"/>
          </a:xfrm>
        </p:grpSpPr>
        <p:sp>
          <p:nvSpPr>
            <p:cNvPr id="40005" name="Oval 22"/>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06" name="Line 23"/>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45" name="Group 24"/>
          <p:cNvGrpSpPr>
            <a:grpSpLocks/>
          </p:cNvGrpSpPr>
          <p:nvPr/>
        </p:nvGrpSpPr>
        <p:grpSpPr bwMode="auto">
          <a:xfrm>
            <a:off x="2711451" y="4437063"/>
            <a:ext cx="358775" cy="360362"/>
            <a:chOff x="930" y="3203"/>
            <a:chExt cx="226" cy="227"/>
          </a:xfrm>
        </p:grpSpPr>
        <p:sp>
          <p:nvSpPr>
            <p:cNvPr id="40003" name="Oval 2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04" name="Line 2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46" name="Group 27"/>
          <p:cNvGrpSpPr>
            <a:grpSpLocks/>
          </p:cNvGrpSpPr>
          <p:nvPr/>
        </p:nvGrpSpPr>
        <p:grpSpPr bwMode="auto">
          <a:xfrm>
            <a:off x="2424114" y="5661026"/>
            <a:ext cx="358775" cy="360363"/>
            <a:chOff x="930" y="3203"/>
            <a:chExt cx="226" cy="227"/>
          </a:xfrm>
        </p:grpSpPr>
        <p:sp>
          <p:nvSpPr>
            <p:cNvPr id="40001" name="Oval 28"/>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02" name="Line 29"/>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47" name="Group 30"/>
          <p:cNvGrpSpPr>
            <a:grpSpLocks/>
          </p:cNvGrpSpPr>
          <p:nvPr/>
        </p:nvGrpSpPr>
        <p:grpSpPr bwMode="auto">
          <a:xfrm>
            <a:off x="5375276" y="4581526"/>
            <a:ext cx="358775" cy="360363"/>
            <a:chOff x="930" y="3203"/>
            <a:chExt cx="226" cy="227"/>
          </a:xfrm>
        </p:grpSpPr>
        <p:sp>
          <p:nvSpPr>
            <p:cNvPr id="39999" name="Oval 31"/>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000" name="Line 32"/>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4609" name="Group 33"/>
          <p:cNvGrpSpPr>
            <a:grpSpLocks/>
          </p:cNvGrpSpPr>
          <p:nvPr/>
        </p:nvGrpSpPr>
        <p:grpSpPr bwMode="auto">
          <a:xfrm>
            <a:off x="4295776" y="6165851"/>
            <a:ext cx="358775" cy="360363"/>
            <a:chOff x="930" y="3203"/>
            <a:chExt cx="226" cy="227"/>
          </a:xfrm>
        </p:grpSpPr>
        <p:sp>
          <p:nvSpPr>
            <p:cNvPr id="39997" name="Oval 3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98" name="Line 3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49" name="Group 36"/>
          <p:cNvGrpSpPr>
            <a:grpSpLocks/>
          </p:cNvGrpSpPr>
          <p:nvPr/>
        </p:nvGrpSpPr>
        <p:grpSpPr bwMode="auto">
          <a:xfrm>
            <a:off x="6672264" y="5516563"/>
            <a:ext cx="358775" cy="360362"/>
            <a:chOff x="930" y="3203"/>
            <a:chExt cx="226" cy="227"/>
          </a:xfrm>
        </p:grpSpPr>
        <p:sp>
          <p:nvSpPr>
            <p:cNvPr id="39995" name="Oval 3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96" name="Line 3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0" name="Group 39"/>
          <p:cNvGrpSpPr>
            <a:grpSpLocks/>
          </p:cNvGrpSpPr>
          <p:nvPr/>
        </p:nvGrpSpPr>
        <p:grpSpPr bwMode="auto">
          <a:xfrm>
            <a:off x="7391401" y="6092826"/>
            <a:ext cx="358775" cy="360363"/>
            <a:chOff x="930" y="3203"/>
            <a:chExt cx="226" cy="227"/>
          </a:xfrm>
        </p:grpSpPr>
        <p:sp>
          <p:nvSpPr>
            <p:cNvPr id="39993" name="Oval 4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94" name="Line 4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1" name="Group 42"/>
          <p:cNvGrpSpPr>
            <a:grpSpLocks/>
          </p:cNvGrpSpPr>
          <p:nvPr/>
        </p:nvGrpSpPr>
        <p:grpSpPr bwMode="auto">
          <a:xfrm>
            <a:off x="6959601" y="4652963"/>
            <a:ext cx="358775" cy="360362"/>
            <a:chOff x="930" y="3203"/>
            <a:chExt cx="226" cy="227"/>
          </a:xfrm>
        </p:grpSpPr>
        <p:sp>
          <p:nvSpPr>
            <p:cNvPr id="39991" name="Oval 4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92" name="Line 4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2" name="Group 45"/>
          <p:cNvGrpSpPr>
            <a:grpSpLocks/>
          </p:cNvGrpSpPr>
          <p:nvPr/>
        </p:nvGrpSpPr>
        <p:grpSpPr bwMode="auto">
          <a:xfrm>
            <a:off x="7608889" y="5300663"/>
            <a:ext cx="358775" cy="360362"/>
            <a:chOff x="930" y="3203"/>
            <a:chExt cx="226" cy="227"/>
          </a:xfrm>
        </p:grpSpPr>
        <p:sp>
          <p:nvSpPr>
            <p:cNvPr id="39989" name="Oval 4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90" name="Line 4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3" name="Group 48"/>
          <p:cNvGrpSpPr>
            <a:grpSpLocks/>
          </p:cNvGrpSpPr>
          <p:nvPr/>
        </p:nvGrpSpPr>
        <p:grpSpPr bwMode="auto">
          <a:xfrm>
            <a:off x="7751764" y="4365626"/>
            <a:ext cx="358775" cy="360363"/>
            <a:chOff x="930" y="3203"/>
            <a:chExt cx="226" cy="227"/>
          </a:xfrm>
        </p:grpSpPr>
        <p:sp>
          <p:nvSpPr>
            <p:cNvPr id="39987" name="Oval 49"/>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88" name="Line 50"/>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4" name="Group 51"/>
          <p:cNvGrpSpPr>
            <a:grpSpLocks/>
          </p:cNvGrpSpPr>
          <p:nvPr/>
        </p:nvGrpSpPr>
        <p:grpSpPr bwMode="auto">
          <a:xfrm>
            <a:off x="8040689" y="5949951"/>
            <a:ext cx="358775" cy="360363"/>
            <a:chOff x="930" y="3203"/>
            <a:chExt cx="226" cy="227"/>
          </a:xfrm>
        </p:grpSpPr>
        <p:sp>
          <p:nvSpPr>
            <p:cNvPr id="39985" name="Oval 52"/>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86" name="Line 53"/>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5" name="Group 54"/>
          <p:cNvGrpSpPr>
            <a:grpSpLocks/>
          </p:cNvGrpSpPr>
          <p:nvPr/>
        </p:nvGrpSpPr>
        <p:grpSpPr bwMode="auto">
          <a:xfrm>
            <a:off x="8472489" y="5157788"/>
            <a:ext cx="358775" cy="360362"/>
            <a:chOff x="930" y="3203"/>
            <a:chExt cx="226" cy="227"/>
          </a:xfrm>
        </p:grpSpPr>
        <p:sp>
          <p:nvSpPr>
            <p:cNvPr id="39983" name="Oval 5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84" name="Line 5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6" name="Group 57"/>
          <p:cNvGrpSpPr>
            <a:grpSpLocks/>
          </p:cNvGrpSpPr>
          <p:nvPr/>
        </p:nvGrpSpPr>
        <p:grpSpPr bwMode="auto">
          <a:xfrm>
            <a:off x="9048751" y="6165851"/>
            <a:ext cx="358775" cy="360363"/>
            <a:chOff x="930" y="3203"/>
            <a:chExt cx="226" cy="227"/>
          </a:xfrm>
        </p:grpSpPr>
        <p:sp>
          <p:nvSpPr>
            <p:cNvPr id="39981" name="Oval 58"/>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82" name="Line 59"/>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7" name="Group 60"/>
          <p:cNvGrpSpPr>
            <a:grpSpLocks/>
          </p:cNvGrpSpPr>
          <p:nvPr/>
        </p:nvGrpSpPr>
        <p:grpSpPr bwMode="auto">
          <a:xfrm>
            <a:off x="8759826" y="4076701"/>
            <a:ext cx="358775" cy="360363"/>
            <a:chOff x="930" y="3203"/>
            <a:chExt cx="226" cy="227"/>
          </a:xfrm>
        </p:grpSpPr>
        <p:sp>
          <p:nvSpPr>
            <p:cNvPr id="39979" name="Oval 61"/>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80" name="Line 62"/>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8" name="Group 63"/>
          <p:cNvGrpSpPr>
            <a:grpSpLocks/>
          </p:cNvGrpSpPr>
          <p:nvPr/>
        </p:nvGrpSpPr>
        <p:grpSpPr bwMode="auto">
          <a:xfrm>
            <a:off x="4727576" y="4437063"/>
            <a:ext cx="358775" cy="360362"/>
            <a:chOff x="930" y="3203"/>
            <a:chExt cx="226" cy="227"/>
          </a:xfrm>
        </p:grpSpPr>
        <p:sp>
          <p:nvSpPr>
            <p:cNvPr id="39977" name="Oval 6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78" name="Line 6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59" name="Group 66"/>
          <p:cNvGrpSpPr>
            <a:grpSpLocks/>
          </p:cNvGrpSpPr>
          <p:nvPr/>
        </p:nvGrpSpPr>
        <p:grpSpPr bwMode="auto">
          <a:xfrm>
            <a:off x="6383339" y="6092826"/>
            <a:ext cx="358775" cy="360363"/>
            <a:chOff x="930" y="3203"/>
            <a:chExt cx="226" cy="227"/>
          </a:xfrm>
        </p:grpSpPr>
        <p:sp>
          <p:nvSpPr>
            <p:cNvPr id="39975" name="Oval 6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76" name="Line 6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4645" name="Group 69"/>
          <p:cNvGrpSpPr>
            <a:grpSpLocks/>
          </p:cNvGrpSpPr>
          <p:nvPr/>
        </p:nvGrpSpPr>
        <p:grpSpPr bwMode="auto">
          <a:xfrm>
            <a:off x="6240464" y="4221163"/>
            <a:ext cx="358775" cy="360362"/>
            <a:chOff x="930" y="3203"/>
            <a:chExt cx="226" cy="227"/>
          </a:xfrm>
        </p:grpSpPr>
        <p:sp>
          <p:nvSpPr>
            <p:cNvPr id="39973" name="Oval 7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74" name="Line 7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61" name="Group 72"/>
          <p:cNvGrpSpPr>
            <a:grpSpLocks/>
          </p:cNvGrpSpPr>
          <p:nvPr/>
        </p:nvGrpSpPr>
        <p:grpSpPr bwMode="auto">
          <a:xfrm>
            <a:off x="5808664" y="5373688"/>
            <a:ext cx="358775" cy="360362"/>
            <a:chOff x="930" y="3203"/>
            <a:chExt cx="226" cy="227"/>
          </a:xfrm>
        </p:grpSpPr>
        <p:sp>
          <p:nvSpPr>
            <p:cNvPr id="39971" name="Oval 7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72" name="Line 7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39962" name="Group 75"/>
          <p:cNvGrpSpPr>
            <a:grpSpLocks/>
          </p:cNvGrpSpPr>
          <p:nvPr/>
        </p:nvGrpSpPr>
        <p:grpSpPr bwMode="auto">
          <a:xfrm>
            <a:off x="5519739" y="6021388"/>
            <a:ext cx="358775" cy="360362"/>
            <a:chOff x="930" y="3203"/>
            <a:chExt cx="226" cy="227"/>
          </a:xfrm>
        </p:grpSpPr>
        <p:sp>
          <p:nvSpPr>
            <p:cNvPr id="39969" name="Oval 7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39970" name="Line 7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sp>
        <p:nvSpPr>
          <p:cNvPr id="39963" name="Text Box 90"/>
          <p:cNvSpPr txBox="1">
            <a:spLocks noChangeArrowheads="1"/>
          </p:cNvSpPr>
          <p:nvPr/>
        </p:nvSpPr>
        <p:spPr bwMode="auto">
          <a:xfrm>
            <a:off x="1524001" y="260351"/>
            <a:ext cx="8208963" cy="830997"/>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This electron is far below the surface and needs a lot of energy to escape. It emerges with very little KE. </a:t>
            </a:r>
          </a:p>
        </p:txBody>
      </p:sp>
      <p:sp>
        <p:nvSpPr>
          <p:cNvPr id="24667" name="Line 91"/>
          <p:cNvSpPr>
            <a:spLocks noChangeShapeType="1"/>
          </p:cNvSpPr>
          <p:nvPr/>
        </p:nvSpPr>
        <p:spPr bwMode="auto">
          <a:xfrm>
            <a:off x="2495550" y="1125539"/>
            <a:ext cx="647700" cy="3959225"/>
          </a:xfrm>
          <a:prstGeom prst="line">
            <a:avLst/>
          </a:prstGeom>
          <a:noFill/>
          <a:ln w="38100">
            <a:solidFill>
              <a:schemeClr val="tx1"/>
            </a:solidFill>
            <a:round/>
            <a:headEnd/>
            <a:tailEnd type="triangle" w="med" len="med"/>
          </a:ln>
        </p:spPr>
        <p:txBody>
          <a:bodyPr/>
          <a:lstStyle/>
          <a:p>
            <a:endParaRPr lang="en-US"/>
          </a:p>
        </p:txBody>
      </p:sp>
      <p:sp>
        <p:nvSpPr>
          <p:cNvPr id="24668" name="Text Box 92"/>
          <p:cNvSpPr txBox="1">
            <a:spLocks noChangeArrowheads="1"/>
          </p:cNvSpPr>
          <p:nvPr/>
        </p:nvSpPr>
        <p:spPr bwMode="auto">
          <a:xfrm>
            <a:off x="1524000" y="1557339"/>
            <a:ext cx="8243888" cy="830997"/>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This electron is so far below the surface it can’t get enough energy to escape.</a:t>
            </a:r>
          </a:p>
        </p:txBody>
      </p:sp>
      <p:sp>
        <p:nvSpPr>
          <p:cNvPr id="24669" name="Line 93"/>
          <p:cNvSpPr>
            <a:spLocks noChangeShapeType="1"/>
          </p:cNvSpPr>
          <p:nvPr/>
        </p:nvSpPr>
        <p:spPr bwMode="auto">
          <a:xfrm>
            <a:off x="3432175" y="2276475"/>
            <a:ext cx="935038" cy="3816350"/>
          </a:xfrm>
          <a:prstGeom prst="line">
            <a:avLst/>
          </a:prstGeom>
          <a:noFill/>
          <a:ln w="38100">
            <a:solidFill>
              <a:schemeClr val="tx1"/>
            </a:solidFill>
            <a:round/>
            <a:headEnd/>
            <a:tailEnd type="triangle" w="med" len="med"/>
          </a:ln>
        </p:spPr>
        <p:txBody>
          <a:bodyPr/>
          <a:lstStyle/>
          <a:p>
            <a:endParaRPr lang="en-US"/>
          </a:p>
        </p:txBody>
      </p:sp>
      <p:sp>
        <p:nvSpPr>
          <p:cNvPr id="24670" name="Text Box 94"/>
          <p:cNvSpPr txBox="1">
            <a:spLocks noChangeArrowheads="1"/>
          </p:cNvSpPr>
          <p:nvPr/>
        </p:nvSpPr>
        <p:spPr bwMode="auto">
          <a:xfrm>
            <a:off x="1774826" y="2781301"/>
            <a:ext cx="7705725" cy="830997"/>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This electron is very close to the surface and so escapes very easily with lots of KE.</a:t>
            </a:r>
          </a:p>
        </p:txBody>
      </p:sp>
      <p:sp>
        <p:nvSpPr>
          <p:cNvPr id="24671" name="Line 95"/>
          <p:cNvSpPr>
            <a:spLocks noChangeShapeType="1"/>
          </p:cNvSpPr>
          <p:nvPr/>
        </p:nvSpPr>
        <p:spPr bwMode="auto">
          <a:xfrm>
            <a:off x="5087939" y="3573464"/>
            <a:ext cx="1152525" cy="719137"/>
          </a:xfrm>
          <a:prstGeom prst="line">
            <a:avLst/>
          </a:prstGeom>
          <a:noFill/>
          <a:ln w="28575">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6" presetClass="path" presetSubtype="0" accel="50000" decel="50000" fill="hold" nodeType="clickEffect">
                                  <p:stCondLst>
                                    <p:cond delay="0"/>
                                  </p:stCondLst>
                                  <p:childTnLst>
                                    <p:animMotion origin="layout" path="M 0 0  L 0.25 -0.33295  E" pathEditMode="relative" ptsTypes="">
                                      <p:cBhvr>
                                        <p:cTn id="10" dur="2000" fill="hold"/>
                                        <p:tgtEl>
                                          <p:spTgt spid="24579"/>
                                        </p:tgtEl>
                                        <p:attrNameLst>
                                          <p:attrName>ppt_x</p:attrName>
                                          <p:attrName>ppt_y</p:attrName>
                                        </p:attrNameLst>
                                      </p:cBhvr>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6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6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6" presetClass="path" presetSubtype="0" accel="50000" decel="50000" fill="hold" nodeType="clickEffect">
                                  <p:stCondLst>
                                    <p:cond delay="0"/>
                                  </p:stCondLst>
                                  <p:childTnLst>
                                    <p:animMotion origin="layout" path="M 0 0  L 0.25 -0.33295  E" pathEditMode="relative" ptsTypes="">
                                      <p:cBhvr>
                                        <p:cTn id="22" dur="2000" fill="hold"/>
                                        <p:tgtEl>
                                          <p:spTgt spid="24609"/>
                                        </p:tgtEl>
                                        <p:attrNameLst>
                                          <p:attrName>ppt_x</p:attrName>
                                          <p:attrName>ppt_y</p:attrName>
                                        </p:attrNameLst>
                                      </p:cBhvr>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67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67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56" presetClass="path" presetSubtype="0" accel="50000" decel="50000" fill="hold" nodeType="clickEffect">
                                  <p:stCondLst>
                                    <p:cond delay="0"/>
                                  </p:stCondLst>
                                  <p:childTnLst>
                                    <p:animMotion origin="layout" path="M 0 0  L 0.25 -0.33295  E" pathEditMode="relative" ptsTypes="">
                                      <p:cBhvr>
                                        <p:cTn id="34" dur="2000" fill="hold"/>
                                        <p:tgtEl>
                                          <p:spTgt spid="2464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67" grpId="0" animBg="1"/>
      <p:bldP spid="24668" grpId="0"/>
      <p:bldP spid="24669" grpId="0" animBg="1"/>
      <p:bldP spid="24670" grpId="0"/>
      <p:bldP spid="2467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Line 2"/>
          <p:cNvSpPr>
            <a:spLocks noChangeShapeType="1"/>
          </p:cNvSpPr>
          <p:nvPr/>
        </p:nvSpPr>
        <p:spPr bwMode="auto">
          <a:xfrm>
            <a:off x="2208214" y="3644900"/>
            <a:ext cx="6911975" cy="0"/>
          </a:xfrm>
          <a:prstGeom prst="line">
            <a:avLst/>
          </a:prstGeom>
          <a:noFill/>
          <a:ln w="9525">
            <a:solidFill>
              <a:schemeClr val="tx1"/>
            </a:solidFill>
            <a:round/>
            <a:headEnd/>
            <a:tailEnd/>
          </a:ln>
        </p:spPr>
        <p:txBody>
          <a:bodyPr/>
          <a:lstStyle/>
          <a:p>
            <a:endParaRPr lang="en-US"/>
          </a:p>
        </p:txBody>
      </p:sp>
      <p:grpSp>
        <p:nvGrpSpPr>
          <p:cNvPr id="40962" name="Group 3"/>
          <p:cNvGrpSpPr>
            <a:grpSpLocks/>
          </p:cNvGrpSpPr>
          <p:nvPr/>
        </p:nvGrpSpPr>
        <p:grpSpPr bwMode="auto">
          <a:xfrm>
            <a:off x="3000376" y="5084763"/>
            <a:ext cx="358775" cy="360362"/>
            <a:chOff x="930" y="3203"/>
            <a:chExt cx="226" cy="227"/>
          </a:xfrm>
        </p:grpSpPr>
        <p:sp>
          <p:nvSpPr>
            <p:cNvPr id="41040" name="Oval 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41" name="Line 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63" name="Group 6"/>
          <p:cNvGrpSpPr>
            <a:grpSpLocks/>
          </p:cNvGrpSpPr>
          <p:nvPr/>
        </p:nvGrpSpPr>
        <p:grpSpPr bwMode="auto">
          <a:xfrm>
            <a:off x="4151314" y="4292601"/>
            <a:ext cx="358775" cy="360363"/>
            <a:chOff x="930" y="3203"/>
            <a:chExt cx="226" cy="227"/>
          </a:xfrm>
        </p:grpSpPr>
        <p:sp>
          <p:nvSpPr>
            <p:cNvPr id="41038" name="Oval 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39" name="Line 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64" name="Group 9"/>
          <p:cNvGrpSpPr>
            <a:grpSpLocks/>
          </p:cNvGrpSpPr>
          <p:nvPr/>
        </p:nvGrpSpPr>
        <p:grpSpPr bwMode="auto">
          <a:xfrm>
            <a:off x="6240464" y="4868863"/>
            <a:ext cx="358775" cy="360362"/>
            <a:chOff x="930" y="3203"/>
            <a:chExt cx="226" cy="227"/>
          </a:xfrm>
        </p:grpSpPr>
        <p:sp>
          <p:nvSpPr>
            <p:cNvPr id="41036" name="Oval 1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37" name="Line 1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65" name="Group 12"/>
          <p:cNvGrpSpPr>
            <a:grpSpLocks/>
          </p:cNvGrpSpPr>
          <p:nvPr/>
        </p:nvGrpSpPr>
        <p:grpSpPr bwMode="auto">
          <a:xfrm>
            <a:off x="5016501" y="5157788"/>
            <a:ext cx="358775" cy="360362"/>
            <a:chOff x="930" y="3203"/>
            <a:chExt cx="226" cy="227"/>
          </a:xfrm>
        </p:grpSpPr>
        <p:sp>
          <p:nvSpPr>
            <p:cNvPr id="41034" name="Oval 1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35" name="Line 1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22543" name="Group 15"/>
          <p:cNvGrpSpPr>
            <a:grpSpLocks/>
          </p:cNvGrpSpPr>
          <p:nvPr/>
        </p:nvGrpSpPr>
        <p:grpSpPr bwMode="auto">
          <a:xfrm>
            <a:off x="3432176" y="4076701"/>
            <a:ext cx="358775" cy="360363"/>
            <a:chOff x="930" y="3203"/>
            <a:chExt cx="226" cy="227"/>
          </a:xfrm>
        </p:grpSpPr>
        <p:sp>
          <p:nvSpPr>
            <p:cNvPr id="41032" name="Oval 1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33" name="Line 1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67" name="Group 18"/>
          <p:cNvGrpSpPr>
            <a:grpSpLocks/>
          </p:cNvGrpSpPr>
          <p:nvPr/>
        </p:nvGrpSpPr>
        <p:grpSpPr bwMode="auto">
          <a:xfrm>
            <a:off x="3648076" y="5445126"/>
            <a:ext cx="358775" cy="360363"/>
            <a:chOff x="930" y="3203"/>
            <a:chExt cx="226" cy="227"/>
          </a:xfrm>
        </p:grpSpPr>
        <p:sp>
          <p:nvSpPr>
            <p:cNvPr id="41030" name="Oval 19"/>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31" name="Line 20"/>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68" name="Group 21"/>
          <p:cNvGrpSpPr>
            <a:grpSpLocks/>
          </p:cNvGrpSpPr>
          <p:nvPr/>
        </p:nvGrpSpPr>
        <p:grpSpPr bwMode="auto">
          <a:xfrm>
            <a:off x="4151314" y="4941888"/>
            <a:ext cx="358775" cy="360362"/>
            <a:chOff x="930" y="3203"/>
            <a:chExt cx="226" cy="227"/>
          </a:xfrm>
        </p:grpSpPr>
        <p:sp>
          <p:nvSpPr>
            <p:cNvPr id="41028" name="Oval 22"/>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29" name="Line 23"/>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69" name="Group 24"/>
          <p:cNvGrpSpPr>
            <a:grpSpLocks/>
          </p:cNvGrpSpPr>
          <p:nvPr/>
        </p:nvGrpSpPr>
        <p:grpSpPr bwMode="auto">
          <a:xfrm>
            <a:off x="2711451" y="4437063"/>
            <a:ext cx="358775" cy="360362"/>
            <a:chOff x="930" y="3203"/>
            <a:chExt cx="226" cy="227"/>
          </a:xfrm>
        </p:grpSpPr>
        <p:sp>
          <p:nvSpPr>
            <p:cNvPr id="41026" name="Oval 2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27" name="Line 2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0" name="Group 27"/>
          <p:cNvGrpSpPr>
            <a:grpSpLocks/>
          </p:cNvGrpSpPr>
          <p:nvPr/>
        </p:nvGrpSpPr>
        <p:grpSpPr bwMode="auto">
          <a:xfrm>
            <a:off x="2424114" y="5661026"/>
            <a:ext cx="358775" cy="360363"/>
            <a:chOff x="930" y="3203"/>
            <a:chExt cx="226" cy="227"/>
          </a:xfrm>
        </p:grpSpPr>
        <p:sp>
          <p:nvSpPr>
            <p:cNvPr id="41024" name="Oval 28"/>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25" name="Line 29"/>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1" name="Group 30"/>
          <p:cNvGrpSpPr>
            <a:grpSpLocks/>
          </p:cNvGrpSpPr>
          <p:nvPr/>
        </p:nvGrpSpPr>
        <p:grpSpPr bwMode="auto">
          <a:xfrm>
            <a:off x="5375276" y="4581526"/>
            <a:ext cx="358775" cy="360363"/>
            <a:chOff x="930" y="3203"/>
            <a:chExt cx="226" cy="227"/>
          </a:xfrm>
        </p:grpSpPr>
        <p:sp>
          <p:nvSpPr>
            <p:cNvPr id="41022" name="Oval 31"/>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23" name="Line 32"/>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2" name="Group 33"/>
          <p:cNvGrpSpPr>
            <a:grpSpLocks/>
          </p:cNvGrpSpPr>
          <p:nvPr/>
        </p:nvGrpSpPr>
        <p:grpSpPr bwMode="auto">
          <a:xfrm>
            <a:off x="4295776" y="5876926"/>
            <a:ext cx="358775" cy="360363"/>
            <a:chOff x="930" y="3203"/>
            <a:chExt cx="226" cy="227"/>
          </a:xfrm>
        </p:grpSpPr>
        <p:sp>
          <p:nvSpPr>
            <p:cNvPr id="41020" name="Oval 3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21" name="Line 3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3" name="Group 36"/>
          <p:cNvGrpSpPr>
            <a:grpSpLocks/>
          </p:cNvGrpSpPr>
          <p:nvPr/>
        </p:nvGrpSpPr>
        <p:grpSpPr bwMode="auto">
          <a:xfrm>
            <a:off x="6672264" y="5516563"/>
            <a:ext cx="358775" cy="360362"/>
            <a:chOff x="930" y="3203"/>
            <a:chExt cx="226" cy="227"/>
          </a:xfrm>
        </p:grpSpPr>
        <p:sp>
          <p:nvSpPr>
            <p:cNvPr id="41018" name="Oval 3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19" name="Line 3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4" name="Group 39"/>
          <p:cNvGrpSpPr>
            <a:grpSpLocks/>
          </p:cNvGrpSpPr>
          <p:nvPr/>
        </p:nvGrpSpPr>
        <p:grpSpPr bwMode="auto">
          <a:xfrm>
            <a:off x="7391401" y="6092826"/>
            <a:ext cx="358775" cy="360363"/>
            <a:chOff x="930" y="3203"/>
            <a:chExt cx="226" cy="227"/>
          </a:xfrm>
        </p:grpSpPr>
        <p:sp>
          <p:nvSpPr>
            <p:cNvPr id="41016" name="Oval 4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17" name="Line 4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5" name="Group 42"/>
          <p:cNvGrpSpPr>
            <a:grpSpLocks/>
          </p:cNvGrpSpPr>
          <p:nvPr/>
        </p:nvGrpSpPr>
        <p:grpSpPr bwMode="auto">
          <a:xfrm>
            <a:off x="6959601" y="4652963"/>
            <a:ext cx="358775" cy="360362"/>
            <a:chOff x="930" y="3203"/>
            <a:chExt cx="226" cy="227"/>
          </a:xfrm>
        </p:grpSpPr>
        <p:sp>
          <p:nvSpPr>
            <p:cNvPr id="41014" name="Oval 4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15" name="Line 4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6" name="Group 45"/>
          <p:cNvGrpSpPr>
            <a:grpSpLocks/>
          </p:cNvGrpSpPr>
          <p:nvPr/>
        </p:nvGrpSpPr>
        <p:grpSpPr bwMode="auto">
          <a:xfrm>
            <a:off x="7608889" y="5300663"/>
            <a:ext cx="358775" cy="360362"/>
            <a:chOff x="930" y="3203"/>
            <a:chExt cx="226" cy="227"/>
          </a:xfrm>
        </p:grpSpPr>
        <p:sp>
          <p:nvSpPr>
            <p:cNvPr id="41012" name="Oval 4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13" name="Line 4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7" name="Group 48"/>
          <p:cNvGrpSpPr>
            <a:grpSpLocks/>
          </p:cNvGrpSpPr>
          <p:nvPr/>
        </p:nvGrpSpPr>
        <p:grpSpPr bwMode="auto">
          <a:xfrm>
            <a:off x="7751764" y="4365626"/>
            <a:ext cx="358775" cy="360363"/>
            <a:chOff x="930" y="3203"/>
            <a:chExt cx="226" cy="227"/>
          </a:xfrm>
        </p:grpSpPr>
        <p:sp>
          <p:nvSpPr>
            <p:cNvPr id="41010" name="Oval 49"/>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11" name="Line 50"/>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8" name="Group 51"/>
          <p:cNvGrpSpPr>
            <a:grpSpLocks/>
          </p:cNvGrpSpPr>
          <p:nvPr/>
        </p:nvGrpSpPr>
        <p:grpSpPr bwMode="auto">
          <a:xfrm>
            <a:off x="8040689" y="5949951"/>
            <a:ext cx="358775" cy="360363"/>
            <a:chOff x="930" y="3203"/>
            <a:chExt cx="226" cy="227"/>
          </a:xfrm>
        </p:grpSpPr>
        <p:sp>
          <p:nvSpPr>
            <p:cNvPr id="41008" name="Oval 52"/>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09" name="Line 53"/>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79" name="Group 54"/>
          <p:cNvGrpSpPr>
            <a:grpSpLocks/>
          </p:cNvGrpSpPr>
          <p:nvPr/>
        </p:nvGrpSpPr>
        <p:grpSpPr bwMode="auto">
          <a:xfrm>
            <a:off x="8472489" y="5157788"/>
            <a:ext cx="358775" cy="360362"/>
            <a:chOff x="930" y="3203"/>
            <a:chExt cx="226" cy="227"/>
          </a:xfrm>
        </p:grpSpPr>
        <p:sp>
          <p:nvSpPr>
            <p:cNvPr id="41006" name="Oval 55"/>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07" name="Line 56"/>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80" name="Group 57"/>
          <p:cNvGrpSpPr>
            <a:grpSpLocks/>
          </p:cNvGrpSpPr>
          <p:nvPr/>
        </p:nvGrpSpPr>
        <p:grpSpPr bwMode="auto">
          <a:xfrm>
            <a:off x="9048751" y="6165851"/>
            <a:ext cx="358775" cy="360363"/>
            <a:chOff x="930" y="3203"/>
            <a:chExt cx="226" cy="227"/>
          </a:xfrm>
        </p:grpSpPr>
        <p:sp>
          <p:nvSpPr>
            <p:cNvPr id="41004" name="Oval 58"/>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05" name="Line 59"/>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81" name="Group 60"/>
          <p:cNvGrpSpPr>
            <a:grpSpLocks/>
          </p:cNvGrpSpPr>
          <p:nvPr/>
        </p:nvGrpSpPr>
        <p:grpSpPr bwMode="auto">
          <a:xfrm>
            <a:off x="8759826" y="4076701"/>
            <a:ext cx="358775" cy="360363"/>
            <a:chOff x="930" y="3203"/>
            <a:chExt cx="226" cy="227"/>
          </a:xfrm>
        </p:grpSpPr>
        <p:sp>
          <p:nvSpPr>
            <p:cNvPr id="41002" name="Oval 61"/>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03" name="Line 62"/>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82" name="Group 63"/>
          <p:cNvGrpSpPr>
            <a:grpSpLocks/>
          </p:cNvGrpSpPr>
          <p:nvPr/>
        </p:nvGrpSpPr>
        <p:grpSpPr bwMode="auto">
          <a:xfrm>
            <a:off x="4727576" y="4437063"/>
            <a:ext cx="358775" cy="360362"/>
            <a:chOff x="930" y="3203"/>
            <a:chExt cx="226" cy="227"/>
          </a:xfrm>
        </p:grpSpPr>
        <p:sp>
          <p:nvSpPr>
            <p:cNvPr id="41000" name="Oval 64"/>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1001" name="Line 65"/>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83" name="Group 66"/>
          <p:cNvGrpSpPr>
            <a:grpSpLocks/>
          </p:cNvGrpSpPr>
          <p:nvPr/>
        </p:nvGrpSpPr>
        <p:grpSpPr bwMode="auto">
          <a:xfrm>
            <a:off x="6383339" y="6092826"/>
            <a:ext cx="358775" cy="360363"/>
            <a:chOff x="930" y="3203"/>
            <a:chExt cx="226" cy="227"/>
          </a:xfrm>
        </p:grpSpPr>
        <p:sp>
          <p:nvSpPr>
            <p:cNvPr id="40998" name="Oval 67"/>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999" name="Line 68"/>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84" name="Group 69"/>
          <p:cNvGrpSpPr>
            <a:grpSpLocks/>
          </p:cNvGrpSpPr>
          <p:nvPr/>
        </p:nvGrpSpPr>
        <p:grpSpPr bwMode="auto">
          <a:xfrm>
            <a:off x="6240464" y="4221163"/>
            <a:ext cx="358775" cy="360362"/>
            <a:chOff x="930" y="3203"/>
            <a:chExt cx="226" cy="227"/>
          </a:xfrm>
        </p:grpSpPr>
        <p:sp>
          <p:nvSpPr>
            <p:cNvPr id="40996" name="Oval 70"/>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997" name="Line 71"/>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85" name="Group 72"/>
          <p:cNvGrpSpPr>
            <a:grpSpLocks/>
          </p:cNvGrpSpPr>
          <p:nvPr/>
        </p:nvGrpSpPr>
        <p:grpSpPr bwMode="auto">
          <a:xfrm>
            <a:off x="5808664" y="5373688"/>
            <a:ext cx="358775" cy="360362"/>
            <a:chOff x="930" y="3203"/>
            <a:chExt cx="226" cy="227"/>
          </a:xfrm>
        </p:grpSpPr>
        <p:sp>
          <p:nvSpPr>
            <p:cNvPr id="40994" name="Oval 73"/>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995" name="Line 74"/>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grpSp>
        <p:nvGrpSpPr>
          <p:cNvPr id="40986" name="Group 75"/>
          <p:cNvGrpSpPr>
            <a:grpSpLocks/>
          </p:cNvGrpSpPr>
          <p:nvPr/>
        </p:nvGrpSpPr>
        <p:grpSpPr bwMode="auto">
          <a:xfrm>
            <a:off x="5519739" y="6021388"/>
            <a:ext cx="358775" cy="360362"/>
            <a:chOff x="930" y="3203"/>
            <a:chExt cx="226" cy="227"/>
          </a:xfrm>
        </p:grpSpPr>
        <p:sp>
          <p:nvSpPr>
            <p:cNvPr id="40992" name="Oval 76"/>
            <p:cNvSpPr>
              <a:spLocks noChangeArrowheads="1"/>
            </p:cNvSpPr>
            <p:nvPr/>
          </p:nvSpPr>
          <p:spPr bwMode="auto">
            <a:xfrm>
              <a:off x="930" y="3203"/>
              <a:ext cx="226" cy="227"/>
            </a:xfrm>
            <a:prstGeom prst="ellipse">
              <a:avLst/>
            </a:prstGeom>
            <a:solidFill>
              <a:schemeClr val="accent1"/>
            </a:solidFill>
            <a:ln w="9525">
              <a:solidFill>
                <a:schemeClr val="tx1"/>
              </a:solidFill>
              <a:round/>
              <a:headEnd/>
              <a:tailEnd/>
            </a:ln>
          </p:spPr>
          <p:txBody>
            <a:bodyPr wrap="none" anchor="ctr"/>
            <a:lstStyle/>
            <a:p>
              <a:endParaRPr lang="en-GB">
                <a:latin typeface="Calibri" pitchFamily="34" charset="0"/>
              </a:endParaRPr>
            </a:p>
          </p:txBody>
        </p:sp>
        <p:sp>
          <p:nvSpPr>
            <p:cNvPr id="40993" name="Line 77"/>
            <p:cNvSpPr>
              <a:spLocks noChangeShapeType="1"/>
            </p:cNvSpPr>
            <p:nvPr/>
          </p:nvSpPr>
          <p:spPr bwMode="auto">
            <a:xfrm>
              <a:off x="975" y="3294"/>
              <a:ext cx="91" cy="0"/>
            </a:xfrm>
            <a:prstGeom prst="line">
              <a:avLst/>
            </a:prstGeom>
            <a:noFill/>
            <a:ln w="57150">
              <a:solidFill>
                <a:schemeClr val="tx1"/>
              </a:solidFill>
              <a:round/>
              <a:headEnd/>
              <a:tailEnd/>
            </a:ln>
          </p:spPr>
          <p:txBody>
            <a:bodyPr/>
            <a:lstStyle/>
            <a:p>
              <a:endParaRPr lang="en-US"/>
            </a:p>
          </p:txBody>
        </p:sp>
      </p:grpSp>
      <p:sp>
        <p:nvSpPr>
          <p:cNvPr id="40987" name="Oval 78"/>
          <p:cNvSpPr>
            <a:spLocks noChangeArrowheads="1"/>
          </p:cNvSpPr>
          <p:nvPr/>
        </p:nvSpPr>
        <p:spPr bwMode="auto">
          <a:xfrm>
            <a:off x="2135188" y="549275"/>
            <a:ext cx="215900" cy="215900"/>
          </a:xfrm>
          <a:prstGeom prst="ellipse">
            <a:avLst/>
          </a:prstGeom>
          <a:solidFill>
            <a:srgbClr val="F33021"/>
          </a:solidFill>
          <a:ln w="9525">
            <a:solidFill>
              <a:schemeClr val="tx1"/>
            </a:solidFill>
            <a:round/>
            <a:headEnd/>
            <a:tailEnd/>
          </a:ln>
        </p:spPr>
        <p:txBody>
          <a:bodyPr wrap="none" anchor="ctr"/>
          <a:lstStyle/>
          <a:p>
            <a:endParaRPr lang="en-GB">
              <a:latin typeface="Calibri" pitchFamily="34" charset="0"/>
            </a:endParaRPr>
          </a:p>
        </p:txBody>
      </p:sp>
      <p:sp>
        <p:nvSpPr>
          <p:cNvPr id="40988" name="Text Box 90"/>
          <p:cNvSpPr txBox="1">
            <a:spLocks noChangeArrowheads="1"/>
          </p:cNvSpPr>
          <p:nvPr/>
        </p:nvSpPr>
        <p:spPr bwMode="auto">
          <a:xfrm>
            <a:off x="2459038" y="404813"/>
            <a:ext cx="8208962" cy="457200"/>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This photon has an energy E =hf. </a:t>
            </a:r>
          </a:p>
        </p:txBody>
      </p:sp>
      <p:sp>
        <p:nvSpPr>
          <p:cNvPr id="22620" name="Line 92"/>
          <p:cNvSpPr>
            <a:spLocks noChangeShapeType="1"/>
          </p:cNvSpPr>
          <p:nvPr/>
        </p:nvSpPr>
        <p:spPr bwMode="auto">
          <a:xfrm>
            <a:off x="2279651" y="836614"/>
            <a:ext cx="1223963" cy="3240087"/>
          </a:xfrm>
          <a:prstGeom prst="line">
            <a:avLst/>
          </a:prstGeom>
          <a:noFill/>
          <a:ln w="28575">
            <a:solidFill>
              <a:schemeClr val="tx1"/>
            </a:solidFill>
            <a:round/>
            <a:headEnd/>
            <a:tailEnd type="triangle" w="med" len="med"/>
          </a:ln>
        </p:spPr>
        <p:txBody>
          <a:bodyPr/>
          <a:lstStyle/>
          <a:p>
            <a:endParaRPr lang="en-US"/>
          </a:p>
        </p:txBody>
      </p:sp>
      <p:sp>
        <p:nvSpPr>
          <p:cNvPr id="22621" name="Text Box 93"/>
          <p:cNvSpPr txBox="1">
            <a:spLocks noChangeArrowheads="1"/>
          </p:cNvSpPr>
          <p:nvPr/>
        </p:nvSpPr>
        <p:spPr bwMode="auto">
          <a:xfrm>
            <a:off x="3432176" y="908051"/>
            <a:ext cx="6767513" cy="1200329"/>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The minimum energy to knock an electron out of the metal – even at the surface of the metal - is called the </a:t>
            </a:r>
            <a:r>
              <a:rPr lang="en-GB" sz="2400" b="1" i="1">
                <a:latin typeface="Calibri" pitchFamily="34" charset="0"/>
              </a:rPr>
              <a:t>work function</a:t>
            </a:r>
            <a:r>
              <a:rPr lang="en-GB" sz="2400">
                <a:latin typeface="Calibri" pitchFamily="34" charset="0"/>
              </a:rPr>
              <a:t>, </a:t>
            </a:r>
            <a:r>
              <a:rPr lang="el-GR" sz="2400">
                <a:latin typeface="Calibri" pitchFamily="34" charset="0"/>
                <a:cs typeface="Arial" charset="0"/>
              </a:rPr>
              <a:t>Φ</a:t>
            </a:r>
            <a:r>
              <a:rPr lang="en-GB" sz="2400">
                <a:latin typeface="Calibri" pitchFamily="34" charset="0"/>
              </a:rPr>
              <a:t>. </a:t>
            </a:r>
          </a:p>
        </p:txBody>
      </p:sp>
      <p:sp>
        <p:nvSpPr>
          <p:cNvPr id="22622" name="Text Box 94"/>
          <p:cNvSpPr txBox="1">
            <a:spLocks noChangeArrowheads="1"/>
          </p:cNvSpPr>
          <p:nvPr/>
        </p:nvSpPr>
        <p:spPr bwMode="auto">
          <a:xfrm>
            <a:off x="3432176" y="2205039"/>
            <a:ext cx="6696075" cy="1200329"/>
          </a:xfrm>
          <a:prstGeom prst="rect">
            <a:avLst/>
          </a:prstGeom>
          <a:noFill/>
          <a:ln w="9525">
            <a:noFill/>
            <a:miter lim="800000"/>
            <a:headEnd/>
            <a:tailEnd/>
          </a:ln>
        </p:spPr>
        <p:txBody>
          <a:bodyPr>
            <a:spAutoFit/>
          </a:bodyPr>
          <a:lstStyle/>
          <a:p>
            <a:pPr>
              <a:spcBef>
                <a:spcPct val="50000"/>
              </a:spcBef>
            </a:pPr>
            <a:r>
              <a:rPr lang="en-GB" sz="2400">
                <a:latin typeface="Calibri" pitchFamily="34" charset="0"/>
              </a:rPr>
              <a:t>The maximum possible kinetic energy of an ejected  photoelectron is the difference between the photon energy and the work function.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6" presetClass="path" presetSubtype="0" accel="50000" decel="50000" fill="hold" nodeType="clickEffect">
                                  <p:stCondLst>
                                    <p:cond delay="0"/>
                                  </p:stCondLst>
                                  <p:childTnLst>
                                    <p:animMotion origin="layout" path="M 0 0  L 0.25 -0.33295  E" pathEditMode="relative" ptsTypes="">
                                      <p:cBhvr>
                                        <p:cTn id="18" dur="2000" fill="hold"/>
                                        <p:tgtEl>
                                          <p:spTgt spid="2254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20" grpId="0" animBg="1"/>
      <p:bldP spid="22621" grpId="0"/>
      <p:bldP spid="226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325B-2B8C-48A9-80C8-836FC42CD52A}"/>
              </a:ext>
            </a:extLst>
          </p:cNvPr>
          <p:cNvSpPr>
            <a:spLocks noGrp="1"/>
          </p:cNvSpPr>
          <p:nvPr>
            <p:ph type="title"/>
          </p:nvPr>
        </p:nvSpPr>
        <p:spPr/>
        <p:txBody>
          <a:bodyPr/>
          <a:lstStyle/>
          <a:p>
            <a:r>
              <a:rPr lang="en-AU" u="sng" dirty="0"/>
              <a:t>DISPERSION</a:t>
            </a:r>
          </a:p>
        </p:txBody>
      </p:sp>
      <p:sp>
        <p:nvSpPr>
          <p:cNvPr id="3" name="Content Placeholder 2">
            <a:extLst>
              <a:ext uri="{FF2B5EF4-FFF2-40B4-BE49-F238E27FC236}">
                <a16:creationId xmlns:a16="http://schemas.microsoft.com/office/drawing/2014/main" id="{60D17D95-52FA-4289-83C7-D82B68F65588}"/>
              </a:ext>
            </a:extLst>
          </p:cNvPr>
          <p:cNvSpPr>
            <a:spLocks noGrp="1"/>
          </p:cNvSpPr>
          <p:nvPr>
            <p:ph idx="1"/>
          </p:nvPr>
        </p:nvSpPr>
        <p:spPr/>
        <p:txBody>
          <a:bodyPr/>
          <a:lstStyle/>
          <a:p>
            <a:r>
              <a:rPr lang="en-AU" dirty="0"/>
              <a:t>Longer wavelengths (red) travel faster in the new medium and so are refracted least. Shorter wavelengths (violet) travel slower in the new medium and are refracted more.</a:t>
            </a:r>
          </a:p>
        </p:txBody>
      </p:sp>
      <p:pic>
        <p:nvPicPr>
          <p:cNvPr id="8194" name="Picture 2" descr="refraction | Definition, Examples, &amp;amp; Facts | Britannica">
            <a:extLst>
              <a:ext uri="{FF2B5EF4-FFF2-40B4-BE49-F238E27FC236}">
                <a16:creationId xmlns:a16="http://schemas.microsoft.com/office/drawing/2014/main" id="{EE97CB50-2A40-4ED0-8761-F125AC029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593" y="3163077"/>
            <a:ext cx="4812814" cy="3501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7040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Grp="1" noChangeArrowheads="1"/>
          </p:cNvSpPr>
          <p:nvPr>
            <p:ph type="title" idx="4294967295"/>
          </p:nvPr>
        </p:nvSpPr>
        <p:spPr>
          <a:xfrm>
            <a:off x="1981201" y="274639"/>
            <a:ext cx="5986463" cy="706437"/>
          </a:xfrm>
        </p:spPr>
        <p:txBody>
          <a:bodyPr/>
          <a:lstStyle/>
          <a:p>
            <a:pPr algn="l" eaLnBrk="1" hangingPunct="1"/>
            <a:r>
              <a:rPr lang="en-GB" sz="2800"/>
              <a:t>Einstein’s Photoelectric equation :</a:t>
            </a:r>
          </a:p>
        </p:txBody>
      </p:sp>
      <p:sp>
        <p:nvSpPr>
          <p:cNvPr id="90121" name="Line 11"/>
          <p:cNvSpPr>
            <a:spLocks noChangeShapeType="1"/>
          </p:cNvSpPr>
          <p:nvPr/>
        </p:nvSpPr>
        <p:spPr bwMode="auto">
          <a:xfrm flipV="1">
            <a:off x="2640013" y="2636838"/>
            <a:ext cx="1079500" cy="1871662"/>
          </a:xfrm>
          <a:prstGeom prst="line">
            <a:avLst/>
          </a:prstGeom>
          <a:noFill/>
          <a:ln w="9525">
            <a:solidFill>
              <a:schemeClr val="tx1"/>
            </a:solidFill>
            <a:round/>
            <a:headEnd/>
            <a:tailEnd type="triangle" w="med" len="med"/>
          </a:ln>
        </p:spPr>
        <p:txBody>
          <a:bodyPr/>
          <a:lstStyle/>
          <a:p>
            <a:endParaRPr lang="en-US"/>
          </a:p>
        </p:txBody>
      </p:sp>
      <p:sp>
        <p:nvSpPr>
          <p:cNvPr id="90122" name="Line 12"/>
          <p:cNvSpPr>
            <a:spLocks noChangeShapeType="1"/>
          </p:cNvSpPr>
          <p:nvPr/>
        </p:nvSpPr>
        <p:spPr bwMode="auto">
          <a:xfrm flipH="1" flipV="1">
            <a:off x="8904288" y="2708275"/>
            <a:ext cx="215900" cy="1944688"/>
          </a:xfrm>
          <a:prstGeom prst="line">
            <a:avLst/>
          </a:prstGeom>
          <a:noFill/>
          <a:ln w="9525">
            <a:solidFill>
              <a:schemeClr val="tx1"/>
            </a:solidFill>
            <a:round/>
            <a:headEnd/>
            <a:tailEnd type="triangle" w="med" len="med"/>
          </a:ln>
        </p:spPr>
        <p:txBody>
          <a:bodyPr/>
          <a:lstStyle/>
          <a:p>
            <a:endParaRPr lang="en-US"/>
          </a:p>
        </p:txBody>
      </p:sp>
      <p:sp>
        <p:nvSpPr>
          <p:cNvPr id="90123" name="Line 13"/>
          <p:cNvSpPr>
            <a:spLocks noChangeShapeType="1"/>
          </p:cNvSpPr>
          <p:nvPr/>
        </p:nvSpPr>
        <p:spPr bwMode="auto">
          <a:xfrm flipV="1">
            <a:off x="6959601" y="2708276"/>
            <a:ext cx="360363" cy="1800225"/>
          </a:xfrm>
          <a:prstGeom prst="line">
            <a:avLst/>
          </a:prstGeom>
          <a:noFill/>
          <a:ln w="9525">
            <a:solidFill>
              <a:schemeClr val="tx1"/>
            </a:solidFill>
            <a:round/>
            <a:headEnd/>
            <a:tailEnd type="triangle" w="med" len="med"/>
          </a:ln>
        </p:spPr>
        <p:txBody>
          <a:bodyPr/>
          <a:lstStyle/>
          <a:p>
            <a:endParaRPr lang="en-US"/>
          </a:p>
        </p:txBody>
      </p:sp>
      <p:sp>
        <p:nvSpPr>
          <p:cNvPr id="90124" name="Text Box 14"/>
          <p:cNvSpPr txBox="1">
            <a:spLocks noChangeArrowheads="1"/>
          </p:cNvSpPr>
          <p:nvPr/>
        </p:nvSpPr>
        <p:spPr bwMode="auto">
          <a:xfrm>
            <a:off x="6527801" y="4581526"/>
            <a:ext cx="1223963" cy="650875"/>
          </a:xfrm>
          <a:prstGeom prst="rect">
            <a:avLst/>
          </a:prstGeom>
          <a:noFill/>
          <a:ln w="9525">
            <a:solidFill>
              <a:srgbClr val="FF0000"/>
            </a:solidFill>
            <a:miter lim="800000"/>
            <a:headEnd/>
            <a:tailEnd/>
          </a:ln>
        </p:spPr>
        <p:txBody>
          <a:bodyPr>
            <a:spAutoFit/>
          </a:bodyPr>
          <a:lstStyle/>
          <a:p>
            <a:pPr>
              <a:spcBef>
                <a:spcPct val="50000"/>
              </a:spcBef>
            </a:pPr>
            <a:r>
              <a:rPr lang="en-GB">
                <a:solidFill>
                  <a:srgbClr val="FF0000"/>
                </a:solidFill>
                <a:latin typeface="Calibri" pitchFamily="34" charset="0"/>
              </a:rPr>
              <a:t>Energy of photon (J)</a:t>
            </a:r>
          </a:p>
        </p:txBody>
      </p:sp>
      <p:sp>
        <p:nvSpPr>
          <p:cNvPr id="90125" name="Text Box 15"/>
          <p:cNvSpPr txBox="1">
            <a:spLocks noChangeArrowheads="1"/>
          </p:cNvSpPr>
          <p:nvPr/>
        </p:nvSpPr>
        <p:spPr bwMode="auto">
          <a:xfrm>
            <a:off x="8256588" y="4652963"/>
            <a:ext cx="1225550" cy="925512"/>
          </a:xfrm>
          <a:prstGeom prst="rect">
            <a:avLst/>
          </a:prstGeom>
          <a:noFill/>
          <a:ln w="9525">
            <a:solidFill>
              <a:srgbClr val="FF0000"/>
            </a:solidFill>
            <a:miter lim="800000"/>
            <a:headEnd/>
            <a:tailEnd/>
          </a:ln>
        </p:spPr>
        <p:txBody>
          <a:bodyPr>
            <a:spAutoFit/>
          </a:bodyPr>
          <a:lstStyle/>
          <a:p>
            <a:pPr>
              <a:spcBef>
                <a:spcPct val="50000"/>
              </a:spcBef>
            </a:pPr>
            <a:r>
              <a:rPr lang="en-GB">
                <a:solidFill>
                  <a:srgbClr val="FF0000"/>
                </a:solidFill>
                <a:latin typeface="Calibri" pitchFamily="34" charset="0"/>
              </a:rPr>
              <a:t>Work function (J)</a:t>
            </a:r>
          </a:p>
        </p:txBody>
      </p:sp>
      <p:sp>
        <p:nvSpPr>
          <p:cNvPr id="90126" name="Text Box 16"/>
          <p:cNvSpPr txBox="1">
            <a:spLocks noChangeArrowheads="1"/>
          </p:cNvSpPr>
          <p:nvPr/>
        </p:nvSpPr>
        <p:spPr bwMode="auto">
          <a:xfrm>
            <a:off x="2063751" y="4652964"/>
            <a:ext cx="1584325" cy="1474787"/>
          </a:xfrm>
          <a:prstGeom prst="rect">
            <a:avLst/>
          </a:prstGeom>
          <a:noFill/>
          <a:ln w="9525">
            <a:solidFill>
              <a:srgbClr val="FF0000"/>
            </a:solidFill>
            <a:miter lim="800000"/>
            <a:headEnd/>
            <a:tailEnd/>
          </a:ln>
        </p:spPr>
        <p:txBody>
          <a:bodyPr>
            <a:spAutoFit/>
          </a:bodyPr>
          <a:lstStyle/>
          <a:p>
            <a:pPr>
              <a:spcBef>
                <a:spcPct val="50000"/>
              </a:spcBef>
            </a:pPr>
            <a:r>
              <a:rPr lang="en-GB">
                <a:solidFill>
                  <a:srgbClr val="FF0000"/>
                </a:solidFill>
                <a:latin typeface="Calibri" pitchFamily="34" charset="0"/>
              </a:rPr>
              <a:t>Maximum possible Kinetic energy of ejected electrons (J)</a:t>
            </a:r>
          </a:p>
        </p:txBody>
      </p:sp>
      <p:graphicFrame>
        <p:nvGraphicFramePr>
          <p:cNvPr id="90127" name="Object 15"/>
          <p:cNvGraphicFramePr>
            <a:graphicFrameLocks noChangeAspect="1"/>
          </p:cNvGraphicFramePr>
          <p:nvPr/>
        </p:nvGraphicFramePr>
        <p:xfrm>
          <a:off x="2855913" y="1412875"/>
          <a:ext cx="6750050" cy="1155700"/>
        </p:xfrm>
        <a:graphic>
          <a:graphicData uri="http://schemas.openxmlformats.org/presentationml/2006/ole">
            <mc:AlternateContent xmlns:mc="http://schemas.openxmlformats.org/markup-compatibility/2006">
              <mc:Choice xmlns:v="urn:schemas-microsoft-com:vml" Requires="v">
                <p:oleObj name="FXE400" r:id="rId3" imgW="1113480" imgH="190800" progId="FXE300.Equation">
                  <p:embed/>
                </p:oleObj>
              </mc:Choice>
              <mc:Fallback>
                <p:oleObj name="FXE400" r:id="rId3" imgW="1113480" imgH="190800" progId="FXE300.Equation">
                  <p:embed/>
                  <p:pic>
                    <p:nvPicPr>
                      <p:cNvPr id="90127"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3" y="1412875"/>
                        <a:ext cx="6750050"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4"/>
          <p:cNvSpPr>
            <a:spLocks noGrp="1" noChangeArrowheads="1"/>
          </p:cNvSpPr>
          <p:nvPr>
            <p:ph type="title"/>
          </p:nvPr>
        </p:nvSpPr>
        <p:spPr>
          <a:xfrm>
            <a:off x="1981201" y="274639"/>
            <a:ext cx="5986463" cy="706437"/>
          </a:xfrm>
        </p:spPr>
        <p:txBody>
          <a:bodyPr/>
          <a:lstStyle/>
          <a:p>
            <a:pPr algn="l" eaLnBrk="1" hangingPunct="1"/>
            <a:r>
              <a:rPr lang="en-GB" sz="2800"/>
              <a:t>OR:</a:t>
            </a:r>
          </a:p>
        </p:txBody>
      </p:sp>
      <p:grpSp>
        <p:nvGrpSpPr>
          <p:cNvPr id="41986" name="Group 10"/>
          <p:cNvGrpSpPr>
            <a:grpSpLocks/>
          </p:cNvGrpSpPr>
          <p:nvPr/>
        </p:nvGrpSpPr>
        <p:grpSpPr bwMode="auto">
          <a:xfrm>
            <a:off x="2711451" y="1484314"/>
            <a:ext cx="6480175" cy="1487487"/>
            <a:chOff x="431" y="890"/>
            <a:chExt cx="4082" cy="937"/>
          </a:xfrm>
        </p:grpSpPr>
        <p:pic>
          <p:nvPicPr>
            <p:cNvPr id="41993" name="Picture 5"/>
            <p:cNvPicPr>
              <a:picLocks noChangeAspect="1" noChangeArrowheads="1"/>
            </p:cNvPicPr>
            <p:nvPr/>
          </p:nvPicPr>
          <p:blipFill>
            <a:blip r:embed="rId3"/>
            <a:srcRect l="15157" t="49733" r="77548" b="43375"/>
            <a:stretch>
              <a:fillRect/>
            </a:stretch>
          </p:blipFill>
          <p:spPr bwMode="auto">
            <a:xfrm>
              <a:off x="431" y="890"/>
              <a:ext cx="1587" cy="937"/>
            </a:xfrm>
            <a:prstGeom prst="rect">
              <a:avLst/>
            </a:prstGeom>
            <a:noFill/>
            <a:ln w="9525">
              <a:noFill/>
              <a:miter lim="800000"/>
              <a:headEnd/>
              <a:tailEnd/>
            </a:ln>
          </p:spPr>
        </p:pic>
        <p:pic>
          <p:nvPicPr>
            <p:cNvPr id="41994" name="Picture 6"/>
            <p:cNvPicPr>
              <a:picLocks noChangeAspect="1" noChangeArrowheads="1"/>
            </p:cNvPicPr>
            <p:nvPr/>
          </p:nvPicPr>
          <p:blipFill>
            <a:blip r:embed="rId3"/>
            <a:srcRect l="31000" t="49733" r="66287" b="43375"/>
            <a:stretch>
              <a:fillRect/>
            </a:stretch>
          </p:blipFill>
          <p:spPr bwMode="auto">
            <a:xfrm>
              <a:off x="2018" y="890"/>
              <a:ext cx="590" cy="937"/>
            </a:xfrm>
            <a:prstGeom prst="rect">
              <a:avLst/>
            </a:prstGeom>
            <a:noFill/>
            <a:ln w="9525">
              <a:noFill/>
              <a:miter lim="800000"/>
              <a:headEnd/>
              <a:tailEnd/>
            </a:ln>
          </p:spPr>
        </p:pic>
        <p:pic>
          <p:nvPicPr>
            <p:cNvPr id="41995" name="Picture 7"/>
            <p:cNvPicPr>
              <a:picLocks noChangeAspect="1" noChangeArrowheads="1"/>
            </p:cNvPicPr>
            <p:nvPr/>
          </p:nvPicPr>
          <p:blipFill>
            <a:blip r:embed="rId3"/>
            <a:srcRect l="28706" t="49733" r="69206" b="43375"/>
            <a:stretch>
              <a:fillRect/>
            </a:stretch>
          </p:blipFill>
          <p:spPr bwMode="auto">
            <a:xfrm>
              <a:off x="2608" y="890"/>
              <a:ext cx="545" cy="937"/>
            </a:xfrm>
            <a:prstGeom prst="rect">
              <a:avLst/>
            </a:prstGeom>
            <a:noFill/>
            <a:ln w="9525">
              <a:noFill/>
              <a:miter lim="800000"/>
              <a:headEnd/>
              <a:tailEnd/>
            </a:ln>
          </p:spPr>
        </p:pic>
        <p:pic>
          <p:nvPicPr>
            <p:cNvPr id="41996" name="Picture 8"/>
            <p:cNvPicPr>
              <a:picLocks noChangeAspect="1" noChangeArrowheads="1"/>
            </p:cNvPicPr>
            <p:nvPr/>
          </p:nvPicPr>
          <p:blipFill>
            <a:blip r:embed="rId3"/>
            <a:srcRect l="22450" t="49733" r="71294" b="43375"/>
            <a:stretch>
              <a:fillRect/>
            </a:stretch>
          </p:blipFill>
          <p:spPr bwMode="auto">
            <a:xfrm>
              <a:off x="3152" y="890"/>
              <a:ext cx="1361" cy="937"/>
            </a:xfrm>
            <a:prstGeom prst="rect">
              <a:avLst/>
            </a:prstGeom>
            <a:noFill/>
            <a:ln w="9525">
              <a:noFill/>
              <a:miter lim="800000"/>
              <a:headEnd/>
              <a:tailEnd/>
            </a:ln>
          </p:spPr>
        </p:pic>
        <p:sp>
          <p:nvSpPr>
            <p:cNvPr id="41997" name="Rectangle 9"/>
            <p:cNvSpPr>
              <a:spLocks noChangeArrowheads="1"/>
            </p:cNvSpPr>
            <p:nvPr/>
          </p:nvSpPr>
          <p:spPr bwMode="auto">
            <a:xfrm>
              <a:off x="2517" y="1434"/>
              <a:ext cx="136" cy="91"/>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4"/>
          <p:cNvPicPr>
            <a:picLocks noChangeAspect="1" noChangeArrowheads="1"/>
          </p:cNvPicPr>
          <p:nvPr/>
        </p:nvPicPr>
        <p:blipFill>
          <a:blip r:embed="rId3"/>
          <a:srcRect l="13971" t="25417" r="12500" b="13145"/>
          <a:stretch>
            <a:fillRect/>
          </a:stretch>
        </p:blipFill>
        <p:spPr bwMode="auto">
          <a:xfrm>
            <a:off x="1703388" y="765175"/>
            <a:ext cx="8964612" cy="4681538"/>
          </a:xfrm>
          <a:prstGeom prst="rect">
            <a:avLst/>
          </a:prstGeom>
          <a:noFill/>
          <a:ln w="9525">
            <a:noFill/>
            <a:miter lim="800000"/>
            <a:headEnd/>
            <a:tailEnd/>
          </a:ln>
        </p:spPr>
      </p:pic>
      <p:sp>
        <p:nvSpPr>
          <p:cNvPr id="44034" name="Line 5"/>
          <p:cNvSpPr>
            <a:spLocks noChangeShapeType="1"/>
          </p:cNvSpPr>
          <p:nvPr/>
        </p:nvSpPr>
        <p:spPr bwMode="auto">
          <a:xfrm>
            <a:off x="4008439" y="5445125"/>
            <a:ext cx="4175125" cy="0"/>
          </a:xfrm>
          <a:prstGeom prst="line">
            <a:avLst/>
          </a:prstGeom>
          <a:noFill/>
          <a:ln w="38100">
            <a:solidFill>
              <a:srgbClr val="FF0000"/>
            </a:solidFill>
            <a:round/>
            <a:headEnd/>
            <a:tailEnd/>
          </a:ln>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6"/>
          <p:cNvSpPr>
            <a:spLocks noGrp="1" noChangeArrowheads="1"/>
          </p:cNvSpPr>
          <p:nvPr>
            <p:ph type="title"/>
          </p:nvPr>
        </p:nvSpPr>
        <p:spPr>
          <a:xfrm>
            <a:off x="1981200" y="274639"/>
            <a:ext cx="8229600" cy="561975"/>
          </a:xfrm>
        </p:spPr>
        <p:txBody>
          <a:bodyPr/>
          <a:lstStyle/>
          <a:p>
            <a:pPr eaLnBrk="1" hangingPunct="1"/>
            <a:r>
              <a:rPr lang="en-GB" sz="2800" u="sng">
                <a:latin typeface="Century Schoolbook" pitchFamily="18" charset="0"/>
              </a:rPr>
              <a:t>Threshold frequency</a:t>
            </a:r>
            <a:r>
              <a:rPr lang="en-GB" sz="2800" u="sng"/>
              <a:t>   </a:t>
            </a:r>
            <a:r>
              <a:rPr lang="en-GB" sz="2800" b="1" u="sng">
                <a:latin typeface="Blackadder ITC" pitchFamily="82" charset="0"/>
              </a:rPr>
              <a:t>f</a:t>
            </a:r>
            <a:r>
              <a:rPr lang="en-GB" sz="2000" b="1" u="sng" baseline="-30000">
                <a:latin typeface="Arial Narrow" pitchFamily="34" charset="0"/>
              </a:rPr>
              <a:t>min</a:t>
            </a:r>
          </a:p>
        </p:txBody>
      </p:sp>
      <p:sp>
        <p:nvSpPr>
          <p:cNvPr id="46082" name="Text Box 7"/>
          <p:cNvSpPr txBox="1">
            <a:spLocks noChangeArrowheads="1"/>
          </p:cNvSpPr>
          <p:nvPr/>
        </p:nvSpPr>
        <p:spPr bwMode="auto">
          <a:xfrm>
            <a:off x="2640013" y="1773238"/>
            <a:ext cx="576262" cy="366712"/>
          </a:xfrm>
          <a:prstGeom prst="rect">
            <a:avLst/>
          </a:prstGeom>
          <a:noFill/>
          <a:ln w="9525">
            <a:noFill/>
            <a:miter lim="800000"/>
            <a:headEnd/>
            <a:tailEnd/>
          </a:ln>
        </p:spPr>
        <p:txBody>
          <a:bodyPr>
            <a:spAutoFit/>
          </a:bodyPr>
          <a:lstStyle/>
          <a:p>
            <a:pPr>
              <a:spcBef>
                <a:spcPct val="50000"/>
              </a:spcBef>
            </a:pPr>
            <a:endParaRPr lang="en-AU">
              <a:latin typeface="Calibri" pitchFamily="34" charset="0"/>
            </a:endParaRPr>
          </a:p>
        </p:txBody>
      </p:sp>
      <p:sp>
        <p:nvSpPr>
          <p:cNvPr id="46083" name="Text Box 8"/>
          <p:cNvSpPr txBox="1">
            <a:spLocks noChangeArrowheads="1"/>
          </p:cNvSpPr>
          <p:nvPr/>
        </p:nvSpPr>
        <p:spPr bwMode="auto">
          <a:xfrm>
            <a:off x="1847851" y="836613"/>
            <a:ext cx="8137525" cy="366712"/>
          </a:xfrm>
          <a:prstGeom prst="rect">
            <a:avLst/>
          </a:prstGeom>
          <a:noFill/>
          <a:ln w="9525">
            <a:noFill/>
            <a:miter lim="800000"/>
            <a:headEnd/>
            <a:tailEnd/>
          </a:ln>
        </p:spPr>
        <p:txBody>
          <a:bodyPr>
            <a:spAutoFit/>
          </a:bodyPr>
          <a:lstStyle/>
          <a:p>
            <a:pPr>
              <a:spcBef>
                <a:spcPct val="50000"/>
              </a:spcBef>
            </a:pPr>
            <a:r>
              <a:rPr lang="en-GB">
                <a:latin typeface="Calibri" pitchFamily="34" charset="0"/>
              </a:rPr>
              <a:t>Emission of electrons from the surface can only occur if :</a:t>
            </a:r>
          </a:p>
        </p:txBody>
      </p:sp>
      <p:grpSp>
        <p:nvGrpSpPr>
          <p:cNvPr id="59410" name="Group 18"/>
          <p:cNvGrpSpPr>
            <a:grpSpLocks/>
          </p:cNvGrpSpPr>
          <p:nvPr/>
        </p:nvGrpSpPr>
        <p:grpSpPr bwMode="auto">
          <a:xfrm>
            <a:off x="1992314" y="1196976"/>
            <a:ext cx="3887787" cy="1558925"/>
            <a:chOff x="477" y="1525"/>
            <a:chExt cx="2449" cy="982"/>
          </a:xfrm>
        </p:grpSpPr>
        <p:pic>
          <p:nvPicPr>
            <p:cNvPr id="46105" name="Picture 10"/>
            <p:cNvPicPr>
              <a:picLocks noChangeAspect="1" noChangeArrowheads="1"/>
            </p:cNvPicPr>
            <p:nvPr/>
          </p:nvPicPr>
          <p:blipFill>
            <a:blip r:embed="rId3"/>
            <a:srcRect l="15157" t="49733" r="79010" b="43375"/>
            <a:stretch>
              <a:fillRect/>
            </a:stretch>
          </p:blipFill>
          <p:spPr bwMode="auto">
            <a:xfrm>
              <a:off x="477" y="1570"/>
              <a:ext cx="1269" cy="937"/>
            </a:xfrm>
            <a:prstGeom prst="rect">
              <a:avLst/>
            </a:prstGeom>
            <a:noFill/>
            <a:ln w="9525">
              <a:noFill/>
              <a:miter lim="800000"/>
              <a:headEnd/>
              <a:tailEnd/>
            </a:ln>
          </p:spPr>
        </p:pic>
        <p:pic>
          <p:nvPicPr>
            <p:cNvPr id="46106" name="Picture 11"/>
            <p:cNvPicPr>
              <a:picLocks noChangeAspect="1" noChangeArrowheads="1"/>
            </p:cNvPicPr>
            <p:nvPr/>
          </p:nvPicPr>
          <p:blipFill>
            <a:blip r:embed="rId3"/>
            <a:srcRect l="31000" t="49733" r="66287" b="43375"/>
            <a:stretch>
              <a:fillRect/>
            </a:stretch>
          </p:blipFill>
          <p:spPr bwMode="auto">
            <a:xfrm>
              <a:off x="2336" y="1541"/>
              <a:ext cx="590" cy="937"/>
            </a:xfrm>
            <a:prstGeom prst="rect">
              <a:avLst/>
            </a:prstGeom>
            <a:noFill/>
            <a:ln w="9525">
              <a:noFill/>
              <a:miter lim="800000"/>
              <a:headEnd/>
              <a:tailEnd/>
            </a:ln>
          </p:spPr>
        </p:pic>
        <p:sp>
          <p:nvSpPr>
            <p:cNvPr id="46107" name="Rectangle 14"/>
            <p:cNvSpPr>
              <a:spLocks noChangeArrowheads="1"/>
            </p:cNvSpPr>
            <p:nvPr/>
          </p:nvSpPr>
          <p:spPr bwMode="auto">
            <a:xfrm>
              <a:off x="2789" y="2069"/>
              <a:ext cx="136" cy="91"/>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sp>
          <p:nvSpPr>
            <p:cNvPr id="46108" name="Rectangle 15"/>
            <p:cNvSpPr>
              <a:spLocks noChangeArrowheads="1"/>
            </p:cNvSpPr>
            <p:nvPr/>
          </p:nvSpPr>
          <p:spPr bwMode="auto">
            <a:xfrm>
              <a:off x="1610" y="1797"/>
              <a:ext cx="136" cy="272"/>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sp>
          <p:nvSpPr>
            <p:cNvPr id="46109" name="Text Box 16"/>
            <p:cNvSpPr txBox="1">
              <a:spLocks noChangeArrowheads="1"/>
            </p:cNvSpPr>
            <p:nvPr/>
          </p:nvSpPr>
          <p:spPr bwMode="auto">
            <a:xfrm>
              <a:off x="1746" y="1525"/>
              <a:ext cx="635" cy="980"/>
            </a:xfrm>
            <a:prstGeom prst="rect">
              <a:avLst/>
            </a:prstGeom>
            <a:noFill/>
            <a:ln w="9525">
              <a:noFill/>
              <a:miter lim="800000"/>
              <a:headEnd/>
              <a:tailEnd/>
            </a:ln>
          </p:spPr>
          <p:txBody>
            <a:bodyPr>
              <a:spAutoFit/>
            </a:bodyPr>
            <a:lstStyle/>
            <a:p>
              <a:pPr algn="ctr">
                <a:spcBef>
                  <a:spcPct val="50000"/>
                </a:spcBef>
              </a:pPr>
              <a:r>
                <a:rPr lang="en-GB" sz="9600">
                  <a:latin typeface="Times New Roman" pitchFamily="18" charset="0"/>
                  <a:cs typeface="Times New Roman" pitchFamily="18" charset="0"/>
                </a:rPr>
                <a:t>≥</a:t>
              </a:r>
            </a:p>
          </p:txBody>
        </p:sp>
        <p:sp>
          <p:nvSpPr>
            <p:cNvPr id="46110" name="Rectangle 17"/>
            <p:cNvSpPr>
              <a:spLocks noChangeArrowheads="1"/>
            </p:cNvSpPr>
            <p:nvPr/>
          </p:nvSpPr>
          <p:spPr bwMode="auto">
            <a:xfrm>
              <a:off x="1791" y="2251"/>
              <a:ext cx="499" cy="181"/>
            </a:xfrm>
            <a:prstGeom prst="rect">
              <a:avLst/>
            </a:prstGeom>
            <a:solidFill>
              <a:srgbClr val="CCECFF"/>
            </a:solidFill>
            <a:ln w="9525">
              <a:noFill/>
              <a:miter lim="800000"/>
              <a:headEnd/>
              <a:tailEnd/>
            </a:ln>
          </p:spPr>
          <p:txBody>
            <a:bodyPr wrap="none" anchor="ctr"/>
            <a:lstStyle/>
            <a:p>
              <a:endParaRPr lang="en-GB">
                <a:latin typeface="Calibri" pitchFamily="34" charset="0"/>
              </a:endParaRPr>
            </a:p>
          </p:txBody>
        </p:sp>
      </p:grpSp>
      <p:grpSp>
        <p:nvGrpSpPr>
          <p:cNvPr id="59433" name="Group 41"/>
          <p:cNvGrpSpPr>
            <a:grpSpLocks/>
          </p:cNvGrpSpPr>
          <p:nvPr/>
        </p:nvGrpSpPr>
        <p:grpSpPr bwMode="auto">
          <a:xfrm>
            <a:off x="1992313" y="2781300"/>
            <a:ext cx="2736850" cy="2159000"/>
            <a:chOff x="295" y="2478"/>
            <a:chExt cx="1724" cy="1360"/>
          </a:xfrm>
        </p:grpSpPr>
        <p:pic>
          <p:nvPicPr>
            <p:cNvPr id="46097" name="Picture 21"/>
            <p:cNvPicPr>
              <a:picLocks noChangeAspect="1" noChangeArrowheads="1"/>
            </p:cNvPicPr>
            <p:nvPr/>
          </p:nvPicPr>
          <p:blipFill>
            <a:blip r:embed="rId3"/>
            <a:srcRect l="19119" t="49733" r="79010" b="43375"/>
            <a:stretch>
              <a:fillRect/>
            </a:stretch>
          </p:blipFill>
          <p:spPr bwMode="auto">
            <a:xfrm>
              <a:off x="295" y="2704"/>
              <a:ext cx="407" cy="937"/>
            </a:xfrm>
            <a:prstGeom prst="rect">
              <a:avLst/>
            </a:prstGeom>
            <a:noFill/>
            <a:ln w="9525">
              <a:noFill/>
              <a:miter lim="800000"/>
              <a:headEnd/>
              <a:tailEnd/>
            </a:ln>
          </p:spPr>
        </p:pic>
        <p:pic>
          <p:nvPicPr>
            <p:cNvPr id="46098" name="Picture 22"/>
            <p:cNvPicPr>
              <a:picLocks noChangeAspect="1" noChangeArrowheads="1"/>
            </p:cNvPicPr>
            <p:nvPr/>
          </p:nvPicPr>
          <p:blipFill>
            <a:blip r:embed="rId3"/>
            <a:srcRect l="31000" t="49733" r="66287" b="43375"/>
            <a:stretch>
              <a:fillRect/>
            </a:stretch>
          </p:blipFill>
          <p:spPr bwMode="auto">
            <a:xfrm>
              <a:off x="1428" y="2478"/>
              <a:ext cx="590" cy="937"/>
            </a:xfrm>
            <a:prstGeom prst="rect">
              <a:avLst/>
            </a:prstGeom>
            <a:noFill/>
            <a:ln w="9525">
              <a:noFill/>
              <a:miter lim="800000"/>
              <a:headEnd/>
              <a:tailEnd/>
            </a:ln>
          </p:spPr>
        </p:pic>
        <p:sp>
          <p:nvSpPr>
            <p:cNvPr id="46099" name="Rectangle 23"/>
            <p:cNvSpPr>
              <a:spLocks noChangeArrowheads="1"/>
            </p:cNvSpPr>
            <p:nvPr/>
          </p:nvSpPr>
          <p:spPr bwMode="auto">
            <a:xfrm>
              <a:off x="1881" y="3006"/>
              <a:ext cx="136" cy="91"/>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sp>
          <p:nvSpPr>
            <p:cNvPr id="46100" name="Rectangle 24"/>
            <p:cNvSpPr>
              <a:spLocks noChangeArrowheads="1"/>
            </p:cNvSpPr>
            <p:nvPr/>
          </p:nvSpPr>
          <p:spPr bwMode="auto">
            <a:xfrm>
              <a:off x="567" y="2961"/>
              <a:ext cx="136" cy="272"/>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sp>
          <p:nvSpPr>
            <p:cNvPr id="46101" name="Text Box 25"/>
            <p:cNvSpPr txBox="1">
              <a:spLocks noChangeArrowheads="1"/>
            </p:cNvSpPr>
            <p:nvPr/>
          </p:nvSpPr>
          <p:spPr bwMode="auto">
            <a:xfrm>
              <a:off x="838" y="2661"/>
              <a:ext cx="635" cy="980"/>
            </a:xfrm>
            <a:prstGeom prst="rect">
              <a:avLst/>
            </a:prstGeom>
            <a:noFill/>
            <a:ln w="9525">
              <a:noFill/>
              <a:miter lim="800000"/>
              <a:headEnd/>
              <a:tailEnd/>
            </a:ln>
          </p:spPr>
          <p:txBody>
            <a:bodyPr>
              <a:spAutoFit/>
            </a:bodyPr>
            <a:lstStyle/>
            <a:p>
              <a:pPr algn="ctr">
                <a:spcBef>
                  <a:spcPct val="50000"/>
                </a:spcBef>
              </a:pPr>
              <a:r>
                <a:rPr lang="en-GB" sz="9600">
                  <a:latin typeface="Times New Roman" pitchFamily="18" charset="0"/>
                  <a:cs typeface="Times New Roman" pitchFamily="18" charset="0"/>
                </a:rPr>
                <a:t>≥</a:t>
              </a:r>
            </a:p>
          </p:txBody>
        </p:sp>
        <p:sp>
          <p:nvSpPr>
            <p:cNvPr id="46102" name="Rectangle 26"/>
            <p:cNvSpPr>
              <a:spLocks noChangeArrowheads="1"/>
            </p:cNvSpPr>
            <p:nvPr/>
          </p:nvSpPr>
          <p:spPr bwMode="auto">
            <a:xfrm>
              <a:off x="883" y="3415"/>
              <a:ext cx="499" cy="181"/>
            </a:xfrm>
            <a:prstGeom prst="rect">
              <a:avLst/>
            </a:prstGeom>
            <a:solidFill>
              <a:srgbClr val="CCECFF"/>
            </a:solidFill>
            <a:ln w="9525">
              <a:noFill/>
              <a:miter lim="800000"/>
              <a:headEnd/>
              <a:tailEnd/>
            </a:ln>
          </p:spPr>
          <p:txBody>
            <a:bodyPr wrap="none" anchor="ctr"/>
            <a:lstStyle/>
            <a:p>
              <a:endParaRPr lang="en-GB">
                <a:latin typeface="Calibri" pitchFamily="34" charset="0"/>
              </a:endParaRPr>
            </a:p>
          </p:txBody>
        </p:sp>
        <p:pic>
          <p:nvPicPr>
            <p:cNvPr id="46103" name="Picture 27"/>
            <p:cNvPicPr>
              <a:picLocks noChangeAspect="1" noChangeArrowheads="1"/>
            </p:cNvPicPr>
            <p:nvPr/>
          </p:nvPicPr>
          <p:blipFill>
            <a:blip r:embed="rId3"/>
            <a:srcRect l="16614" t="49733" r="80675" b="45485"/>
            <a:stretch>
              <a:fillRect/>
            </a:stretch>
          </p:blipFill>
          <p:spPr bwMode="auto">
            <a:xfrm>
              <a:off x="1429" y="3188"/>
              <a:ext cx="590" cy="650"/>
            </a:xfrm>
            <a:prstGeom prst="rect">
              <a:avLst/>
            </a:prstGeom>
            <a:noFill/>
            <a:ln w="9525">
              <a:noFill/>
              <a:miter lim="800000"/>
              <a:headEnd/>
              <a:tailEnd/>
            </a:ln>
          </p:spPr>
        </p:pic>
        <p:sp>
          <p:nvSpPr>
            <p:cNvPr id="46104" name="Line 28"/>
            <p:cNvSpPr>
              <a:spLocks noChangeShapeType="1"/>
            </p:cNvSpPr>
            <p:nvPr/>
          </p:nvSpPr>
          <p:spPr bwMode="auto">
            <a:xfrm>
              <a:off x="1429" y="3188"/>
              <a:ext cx="590" cy="0"/>
            </a:xfrm>
            <a:prstGeom prst="line">
              <a:avLst/>
            </a:prstGeom>
            <a:noFill/>
            <a:ln w="57150">
              <a:solidFill>
                <a:schemeClr val="tx1"/>
              </a:solidFill>
              <a:round/>
              <a:headEnd/>
              <a:tailEnd/>
            </a:ln>
          </p:spPr>
          <p:txBody>
            <a:bodyPr/>
            <a:lstStyle/>
            <a:p>
              <a:endParaRPr lang="en-US"/>
            </a:p>
          </p:txBody>
        </p:sp>
      </p:grpSp>
      <p:grpSp>
        <p:nvGrpSpPr>
          <p:cNvPr id="59434" name="Group 42"/>
          <p:cNvGrpSpPr>
            <a:grpSpLocks/>
          </p:cNvGrpSpPr>
          <p:nvPr/>
        </p:nvGrpSpPr>
        <p:grpSpPr bwMode="auto">
          <a:xfrm>
            <a:off x="6743700" y="2708275"/>
            <a:ext cx="2736850" cy="2160588"/>
            <a:chOff x="3243" y="2432"/>
            <a:chExt cx="1724" cy="1361"/>
          </a:xfrm>
        </p:grpSpPr>
        <p:pic>
          <p:nvPicPr>
            <p:cNvPr id="46088" name="Picture 31"/>
            <p:cNvPicPr>
              <a:picLocks noChangeAspect="1" noChangeArrowheads="1"/>
            </p:cNvPicPr>
            <p:nvPr/>
          </p:nvPicPr>
          <p:blipFill>
            <a:blip r:embed="rId3"/>
            <a:srcRect l="19119" t="49733" r="79010" b="43375"/>
            <a:stretch>
              <a:fillRect/>
            </a:stretch>
          </p:blipFill>
          <p:spPr bwMode="auto">
            <a:xfrm>
              <a:off x="3243" y="2658"/>
              <a:ext cx="407" cy="937"/>
            </a:xfrm>
            <a:prstGeom prst="rect">
              <a:avLst/>
            </a:prstGeom>
            <a:noFill/>
            <a:ln w="9525">
              <a:noFill/>
              <a:miter lim="800000"/>
              <a:headEnd/>
              <a:tailEnd/>
            </a:ln>
          </p:spPr>
        </p:pic>
        <p:pic>
          <p:nvPicPr>
            <p:cNvPr id="46089" name="Picture 32"/>
            <p:cNvPicPr>
              <a:picLocks noChangeAspect="1" noChangeArrowheads="1"/>
            </p:cNvPicPr>
            <p:nvPr/>
          </p:nvPicPr>
          <p:blipFill>
            <a:blip r:embed="rId3"/>
            <a:srcRect l="31000" t="49733" r="66287" b="43375"/>
            <a:stretch>
              <a:fillRect/>
            </a:stretch>
          </p:blipFill>
          <p:spPr bwMode="auto">
            <a:xfrm>
              <a:off x="4376" y="2432"/>
              <a:ext cx="590" cy="937"/>
            </a:xfrm>
            <a:prstGeom prst="rect">
              <a:avLst/>
            </a:prstGeom>
            <a:noFill/>
            <a:ln w="9525">
              <a:noFill/>
              <a:miter lim="800000"/>
              <a:headEnd/>
              <a:tailEnd/>
            </a:ln>
          </p:spPr>
        </p:pic>
        <p:sp>
          <p:nvSpPr>
            <p:cNvPr id="46090" name="Rectangle 33"/>
            <p:cNvSpPr>
              <a:spLocks noChangeArrowheads="1"/>
            </p:cNvSpPr>
            <p:nvPr/>
          </p:nvSpPr>
          <p:spPr bwMode="auto">
            <a:xfrm>
              <a:off x="4829" y="2960"/>
              <a:ext cx="136" cy="91"/>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sp>
          <p:nvSpPr>
            <p:cNvPr id="46091" name="Rectangle 34"/>
            <p:cNvSpPr>
              <a:spLocks noChangeArrowheads="1"/>
            </p:cNvSpPr>
            <p:nvPr/>
          </p:nvSpPr>
          <p:spPr bwMode="auto">
            <a:xfrm>
              <a:off x="3515" y="2915"/>
              <a:ext cx="136" cy="272"/>
            </a:xfrm>
            <a:prstGeom prst="rect">
              <a:avLst/>
            </a:prstGeom>
            <a:solidFill>
              <a:schemeClr val="bg1"/>
            </a:solidFill>
            <a:ln w="9525">
              <a:noFill/>
              <a:miter lim="800000"/>
              <a:headEnd/>
              <a:tailEnd/>
            </a:ln>
          </p:spPr>
          <p:txBody>
            <a:bodyPr wrap="none" anchor="ctr"/>
            <a:lstStyle/>
            <a:p>
              <a:endParaRPr lang="en-GB">
                <a:latin typeface="Calibri" pitchFamily="34" charset="0"/>
              </a:endParaRPr>
            </a:p>
          </p:txBody>
        </p:sp>
        <p:sp>
          <p:nvSpPr>
            <p:cNvPr id="46092" name="Text Box 35"/>
            <p:cNvSpPr txBox="1">
              <a:spLocks noChangeArrowheads="1"/>
            </p:cNvSpPr>
            <p:nvPr/>
          </p:nvSpPr>
          <p:spPr bwMode="auto">
            <a:xfrm>
              <a:off x="3786" y="2615"/>
              <a:ext cx="635" cy="980"/>
            </a:xfrm>
            <a:prstGeom prst="rect">
              <a:avLst/>
            </a:prstGeom>
            <a:noFill/>
            <a:ln w="9525">
              <a:noFill/>
              <a:miter lim="800000"/>
              <a:headEnd/>
              <a:tailEnd/>
            </a:ln>
          </p:spPr>
          <p:txBody>
            <a:bodyPr>
              <a:spAutoFit/>
            </a:bodyPr>
            <a:lstStyle/>
            <a:p>
              <a:pPr>
                <a:spcBef>
                  <a:spcPct val="50000"/>
                </a:spcBef>
              </a:pPr>
              <a:r>
                <a:rPr lang="en-GB" sz="9600">
                  <a:latin typeface="Times New Roman" pitchFamily="18" charset="0"/>
                  <a:cs typeface="Times New Roman" pitchFamily="18" charset="0"/>
                </a:rPr>
                <a:t>=</a:t>
              </a:r>
            </a:p>
          </p:txBody>
        </p:sp>
        <p:sp>
          <p:nvSpPr>
            <p:cNvPr id="46093" name="Rectangle 36"/>
            <p:cNvSpPr>
              <a:spLocks noChangeArrowheads="1"/>
            </p:cNvSpPr>
            <p:nvPr/>
          </p:nvSpPr>
          <p:spPr bwMode="auto">
            <a:xfrm>
              <a:off x="3831" y="3369"/>
              <a:ext cx="499" cy="181"/>
            </a:xfrm>
            <a:prstGeom prst="rect">
              <a:avLst/>
            </a:prstGeom>
            <a:solidFill>
              <a:srgbClr val="CCECFF"/>
            </a:solidFill>
            <a:ln w="9525">
              <a:noFill/>
              <a:miter lim="800000"/>
              <a:headEnd/>
              <a:tailEnd/>
            </a:ln>
          </p:spPr>
          <p:txBody>
            <a:bodyPr wrap="none" anchor="ctr"/>
            <a:lstStyle/>
            <a:p>
              <a:endParaRPr lang="en-GB">
                <a:latin typeface="Calibri" pitchFamily="34" charset="0"/>
              </a:endParaRPr>
            </a:p>
          </p:txBody>
        </p:sp>
        <p:pic>
          <p:nvPicPr>
            <p:cNvPr id="46094" name="Picture 37"/>
            <p:cNvPicPr>
              <a:picLocks noChangeAspect="1" noChangeArrowheads="1"/>
            </p:cNvPicPr>
            <p:nvPr/>
          </p:nvPicPr>
          <p:blipFill>
            <a:blip r:embed="rId3"/>
            <a:srcRect l="16614" t="49733" r="80675" b="45479"/>
            <a:stretch>
              <a:fillRect/>
            </a:stretch>
          </p:blipFill>
          <p:spPr bwMode="auto">
            <a:xfrm>
              <a:off x="4377" y="3142"/>
              <a:ext cx="590" cy="651"/>
            </a:xfrm>
            <a:prstGeom prst="rect">
              <a:avLst/>
            </a:prstGeom>
            <a:noFill/>
            <a:ln w="9525">
              <a:noFill/>
              <a:miter lim="800000"/>
              <a:headEnd/>
              <a:tailEnd/>
            </a:ln>
          </p:spPr>
        </p:pic>
        <p:sp>
          <p:nvSpPr>
            <p:cNvPr id="46095" name="Line 38"/>
            <p:cNvSpPr>
              <a:spLocks noChangeShapeType="1"/>
            </p:cNvSpPr>
            <p:nvPr/>
          </p:nvSpPr>
          <p:spPr bwMode="auto">
            <a:xfrm>
              <a:off x="4377" y="3142"/>
              <a:ext cx="590" cy="0"/>
            </a:xfrm>
            <a:prstGeom prst="line">
              <a:avLst/>
            </a:prstGeom>
            <a:noFill/>
            <a:ln w="57150">
              <a:solidFill>
                <a:schemeClr val="tx1"/>
              </a:solidFill>
              <a:round/>
              <a:headEnd/>
              <a:tailEnd/>
            </a:ln>
          </p:spPr>
          <p:txBody>
            <a:bodyPr/>
            <a:lstStyle/>
            <a:p>
              <a:endParaRPr lang="en-US"/>
            </a:p>
          </p:txBody>
        </p:sp>
        <p:sp>
          <p:nvSpPr>
            <p:cNvPr id="46096" name="Text Box 39"/>
            <p:cNvSpPr txBox="1">
              <a:spLocks noChangeArrowheads="1"/>
            </p:cNvSpPr>
            <p:nvPr/>
          </p:nvSpPr>
          <p:spPr bwMode="auto">
            <a:xfrm>
              <a:off x="3334" y="3294"/>
              <a:ext cx="409" cy="231"/>
            </a:xfrm>
            <a:prstGeom prst="rect">
              <a:avLst/>
            </a:prstGeom>
            <a:noFill/>
            <a:ln w="9525">
              <a:noFill/>
              <a:miter lim="800000"/>
              <a:headEnd/>
              <a:tailEnd/>
            </a:ln>
          </p:spPr>
          <p:txBody>
            <a:bodyPr>
              <a:spAutoFit/>
            </a:bodyPr>
            <a:lstStyle/>
            <a:p>
              <a:pPr>
                <a:spcBef>
                  <a:spcPct val="50000"/>
                </a:spcBef>
              </a:pPr>
              <a:r>
                <a:rPr lang="en-GB" b="1"/>
                <a:t>min</a:t>
              </a:r>
            </a:p>
          </p:txBody>
        </p:sp>
      </p:grpSp>
      <p:sp>
        <p:nvSpPr>
          <p:cNvPr id="59435" name="Text Box 43"/>
          <p:cNvSpPr txBox="1">
            <a:spLocks noChangeArrowheads="1"/>
          </p:cNvSpPr>
          <p:nvPr/>
        </p:nvSpPr>
        <p:spPr bwMode="auto">
          <a:xfrm>
            <a:off x="1524000" y="5157789"/>
            <a:ext cx="9144000" cy="1338828"/>
          </a:xfrm>
          <a:prstGeom prst="rect">
            <a:avLst/>
          </a:prstGeom>
          <a:noFill/>
          <a:ln w="9525">
            <a:solidFill>
              <a:srgbClr val="FF0000"/>
            </a:solidFill>
            <a:miter lim="800000"/>
            <a:headEnd/>
            <a:tailEnd/>
          </a:ln>
        </p:spPr>
        <p:txBody>
          <a:bodyPr>
            <a:spAutoFit/>
          </a:bodyPr>
          <a:lstStyle/>
          <a:p>
            <a:pPr>
              <a:spcBef>
                <a:spcPct val="50000"/>
              </a:spcBef>
            </a:pPr>
            <a:r>
              <a:rPr lang="en-GB" dirty="0">
                <a:latin typeface="Calibri" pitchFamily="34" charset="0"/>
              </a:rPr>
              <a:t>The threshold frequency is the minimum frequency (of the incident radiation) required for an emission of an electron to occur. If the frequency is below this threshold, no electrons are ejected.</a:t>
            </a:r>
          </a:p>
          <a:p>
            <a:pPr>
              <a:spcBef>
                <a:spcPct val="50000"/>
              </a:spcBef>
            </a:pPr>
            <a:r>
              <a:rPr lang="en-GB" b="1" dirty="0">
                <a:latin typeface="Calibri" pitchFamily="34" charset="0"/>
              </a:rPr>
              <a:t>KE of the electrons = 0  when the frequency of the incident radiation is </a:t>
            </a:r>
            <a:r>
              <a:rPr lang="en-GB" b="1" u="sng" dirty="0" err="1">
                <a:solidFill>
                  <a:schemeClr val="tx2"/>
                </a:solidFill>
                <a:latin typeface="Blackadder ITC" pitchFamily="82" charset="0"/>
              </a:rPr>
              <a:t>f</a:t>
            </a:r>
            <a:r>
              <a:rPr lang="en-GB" b="1" u="sng" baseline="-30000" dirty="0" err="1">
                <a:solidFill>
                  <a:schemeClr val="tx2"/>
                </a:solidFill>
                <a:latin typeface="Calibri" pitchFamily="34" charset="0"/>
              </a:rPr>
              <a:t>min</a:t>
            </a:r>
            <a:endParaRPr lang="en-GB" b="1" u="sng" baseline="-30000" dirty="0">
              <a:solidFill>
                <a:schemeClr val="tx2"/>
              </a:solidFill>
              <a:latin typeface="Calibri"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sz="4000" u="sng"/>
              <a:t>KE</a:t>
            </a:r>
            <a:r>
              <a:rPr lang="en-US" sz="4000" u="sng" baseline="-25000"/>
              <a:t>max </a:t>
            </a:r>
            <a:r>
              <a:rPr lang="en-US" sz="4000" u="sng"/>
              <a:t>versus frequency graph</a:t>
            </a:r>
            <a:endParaRPr lang="en-US" sz="4000" u="sng" baseline="-25000"/>
          </a:p>
        </p:txBody>
      </p:sp>
      <p:pic>
        <p:nvPicPr>
          <p:cNvPr id="48130" name="Picture 4"/>
          <p:cNvPicPr>
            <a:picLocks noChangeAspect="1" noChangeArrowheads="1"/>
          </p:cNvPicPr>
          <p:nvPr/>
        </p:nvPicPr>
        <p:blipFill>
          <a:blip r:embed="rId3"/>
          <a:srcRect l="21054" t="36195" r="39079" b="35172"/>
          <a:stretch>
            <a:fillRect/>
          </a:stretch>
        </p:blipFill>
        <p:spPr bwMode="auto">
          <a:xfrm>
            <a:off x="2279650" y="1916113"/>
            <a:ext cx="7380288" cy="3313112"/>
          </a:xfrm>
          <a:prstGeom prst="rect">
            <a:avLst/>
          </a:prstGeom>
          <a:noFill/>
          <a:ln w="9525">
            <a:noFill/>
            <a:miter lim="800000"/>
            <a:headEnd/>
            <a:tailEnd/>
          </a:ln>
        </p:spPr>
      </p:pic>
      <p:sp>
        <p:nvSpPr>
          <p:cNvPr id="48131" name="Line 5"/>
          <p:cNvSpPr>
            <a:spLocks noChangeShapeType="1"/>
          </p:cNvSpPr>
          <p:nvPr/>
        </p:nvSpPr>
        <p:spPr bwMode="auto">
          <a:xfrm flipH="1" flipV="1">
            <a:off x="5664200" y="4868863"/>
            <a:ext cx="1295400" cy="1008062"/>
          </a:xfrm>
          <a:prstGeom prst="line">
            <a:avLst/>
          </a:prstGeom>
          <a:noFill/>
          <a:ln w="38100">
            <a:solidFill>
              <a:srgbClr val="FF0000"/>
            </a:solidFill>
            <a:round/>
            <a:headEnd/>
            <a:tailEnd type="triangle" w="med" len="med"/>
          </a:ln>
        </p:spPr>
        <p:txBody>
          <a:bodyPr/>
          <a:lstStyle/>
          <a:p>
            <a:endParaRPr lang="en-US"/>
          </a:p>
        </p:txBody>
      </p:sp>
      <p:sp>
        <p:nvSpPr>
          <p:cNvPr id="48132" name="Text Box 7"/>
          <p:cNvSpPr txBox="1">
            <a:spLocks noChangeArrowheads="1"/>
          </p:cNvSpPr>
          <p:nvPr/>
        </p:nvSpPr>
        <p:spPr bwMode="auto">
          <a:xfrm>
            <a:off x="7032626" y="5589588"/>
            <a:ext cx="2663825" cy="366712"/>
          </a:xfrm>
          <a:prstGeom prst="rect">
            <a:avLst/>
          </a:prstGeom>
          <a:noFill/>
          <a:ln w="9525">
            <a:noFill/>
            <a:miter lim="800000"/>
            <a:headEnd/>
            <a:tailEnd/>
          </a:ln>
        </p:spPr>
        <p:txBody>
          <a:bodyPr>
            <a:spAutoFit/>
          </a:bodyPr>
          <a:lstStyle/>
          <a:p>
            <a:pPr>
              <a:spcBef>
                <a:spcPct val="50000"/>
              </a:spcBef>
            </a:pPr>
            <a:r>
              <a:rPr lang="en-US">
                <a:latin typeface="Calibri" pitchFamily="34" charset="0"/>
              </a:rPr>
              <a:t>Threshold frequency</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p:cNvPicPr>
            <a:picLocks noChangeAspect="1" noChangeArrowheads="1"/>
          </p:cNvPicPr>
          <p:nvPr/>
        </p:nvPicPr>
        <p:blipFill>
          <a:blip r:embed="rId3"/>
          <a:srcRect r="5031"/>
          <a:stretch>
            <a:fillRect/>
          </a:stretch>
        </p:blipFill>
        <p:spPr bwMode="auto">
          <a:xfrm>
            <a:off x="5986405" y="3572086"/>
            <a:ext cx="5513446" cy="3170724"/>
          </a:xfrm>
          <a:prstGeom prst="rect">
            <a:avLst/>
          </a:prstGeom>
          <a:noFill/>
          <a:ln w="9525">
            <a:noFill/>
            <a:miter lim="800000"/>
            <a:headEnd/>
            <a:tailEnd/>
          </a:ln>
        </p:spPr>
      </p:pic>
      <p:sp>
        <p:nvSpPr>
          <p:cNvPr id="4" name="Title 1">
            <a:extLst>
              <a:ext uri="{FF2B5EF4-FFF2-40B4-BE49-F238E27FC236}">
                <a16:creationId xmlns:a16="http://schemas.microsoft.com/office/drawing/2014/main" id="{1EB8DB98-6353-4A0D-B22D-54938FC7587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STOPPING VOLTAGE/BIAS</a:t>
            </a:r>
          </a:p>
        </p:txBody>
      </p:sp>
      <p:sp>
        <p:nvSpPr>
          <p:cNvPr id="5" name="Content Placeholder 2">
            <a:extLst>
              <a:ext uri="{FF2B5EF4-FFF2-40B4-BE49-F238E27FC236}">
                <a16:creationId xmlns:a16="http://schemas.microsoft.com/office/drawing/2014/main" id="{2BAEDF62-6F37-4E51-AD40-E6E838D86948}"/>
              </a:ext>
            </a:extLst>
          </p:cNvPr>
          <p:cNvSpPr txBox="1">
            <a:spLocks/>
          </p:cNvSpPr>
          <p:nvPr/>
        </p:nvSpPr>
        <p:spPr>
          <a:xfrm>
            <a:off x="838200" y="1396417"/>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Consider the setup for the Photoelectric Effect (below). Now, consider that the ‘collector’ plate was at a </a:t>
            </a:r>
            <a:r>
              <a:rPr lang="en-AU" i="1" dirty="0"/>
              <a:t>positive</a:t>
            </a:r>
            <a:r>
              <a:rPr lang="en-AU" dirty="0"/>
              <a:t> potential compared to the ‘emitter’ plate. The electrons would </a:t>
            </a:r>
            <a:r>
              <a:rPr lang="en-AU" i="1" dirty="0"/>
              <a:t>accelerate</a:t>
            </a:r>
            <a:r>
              <a:rPr lang="en-AU" dirty="0"/>
              <a:t> towards the collector plate when ejected from the emitter plate.</a:t>
            </a:r>
          </a:p>
          <a:p>
            <a:r>
              <a:rPr lang="en-AU" dirty="0"/>
              <a:t>What if the collector plate was at a </a:t>
            </a:r>
            <a:r>
              <a:rPr lang="en-AU" i="1" dirty="0"/>
              <a:t>negative</a:t>
            </a:r>
            <a:r>
              <a:rPr lang="en-AU" dirty="0"/>
              <a:t> potential instead?</a:t>
            </a:r>
          </a:p>
        </p:txBody>
      </p:sp>
    </p:spTree>
    <p:extLst>
      <p:ext uri="{BB962C8B-B14F-4D97-AF65-F5344CB8AC3E}">
        <p14:creationId xmlns:p14="http://schemas.microsoft.com/office/powerpoint/2010/main" val="25137164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p:cNvPicPr>
            <a:picLocks noChangeAspect="1" noChangeArrowheads="1"/>
          </p:cNvPicPr>
          <p:nvPr/>
        </p:nvPicPr>
        <p:blipFill>
          <a:blip r:embed="rId3"/>
          <a:srcRect r="5031"/>
          <a:stretch>
            <a:fillRect/>
          </a:stretch>
        </p:blipFill>
        <p:spPr bwMode="auto">
          <a:xfrm>
            <a:off x="5986405" y="3572086"/>
            <a:ext cx="5513446" cy="3170724"/>
          </a:xfrm>
          <a:prstGeom prst="rect">
            <a:avLst/>
          </a:prstGeom>
          <a:noFill/>
          <a:ln w="9525">
            <a:noFill/>
            <a:miter lim="800000"/>
            <a:headEnd/>
            <a:tailEnd/>
          </a:ln>
        </p:spPr>
      </p:pic>
      <p:sp>
        <p:nvSpPr>
          <p:cNvPr id="4" name="Title 1">
            <a:extLst>
              <a:ext uri="{FF2B5EF4-FFF2-40B4-BE49-F238E27FC236}">
                <a16:creationId xmlns:a16="http://schemas.microsoft.com/office/drawing/2014/main" id="{1EB8DB98-6353-4A0D-B22D-54938FC7587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STOPPING VOLTAGE/BIAS</a:t>
            </a:r>
          </a:p>
        </p:txBody>
      </p:sp>
      <p:sp>
        <p:nvSpPr>
          <p:cNvPr id="5" name="Content Placeholder 2">
            <a:extLst>
              <a:ext uri="{FF2B5EF4-FFF2-40B4-BE49-F238E27FC236}">
                <a16:creationId xmlns:a16="http://schemas.microsoft.com/office/drawing/2014/main" id="{2BAEDF62-6F37-4E51-AD40-E6E838D86948}"/>
              </a:ext>
            </a:extLst>
          </p:cNvPr>
          <p:cNvSpPr txBox="1">
            <a:spLocks/>
          </p:cNvSpPr>
          <p:nvPr/>
        </p:nvSpPr>
        <p:spPr>
          <a:xfrm>
            <a:off x="838200" y="1396417"/>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The electrons, when ejected from the emitter, would begin to slow down as they approached the collector plate. If the potential difference was sufficient, then it would be possible to ensure that no electrons reach the collector plate at all. The minimum voltage required to do this is called the </a:t>
            </a:r>
            <a:r>
              <a:rPr lang="en-AU" i="1" dirty="0"/>
              <a:t>stopping voltage.</a:t>
            </a:r>
            <a:endParaRPr lang="en-AU" dirty="0"/>
          </a:p>
        </p:txBody>
      </p:sp>
    </p:spTree>
    <p:extLst>
      <p:ext uri="{BB962C8B-B14F-4D97-AF65-F5344CB8AC3E}">
        <p14:creationId xmlns:p14="http://schemas.microsoft.com/office/powerpoint/2010/main" val="20744543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p:cNvPicPr>
            <a:picLocks noChangeAspect="1" noChangeArrowheads="1"/>
          </p:cNvPicPr>
          <p:nvPr/>
        </p:nvPicPr>
        <p:blipFill>
          <a:blip r:embed="rId3"/>
          <a:srcRect r="5031"/>
          <a:stretch>
            <a:fillRect/>
          </a:stretch>
        </p:blipFill>
        <p:spPr bwMode="auto">
          <a:xfrm>
            <a:off x="5986405" y="3572086"/>
            <a:ext cx="5513446" cy="3170724"/>
          </a:xfrm>
          <a:prstGeom prst="rect">
            <a:avLst/>
          </a:prstGeom>
          <a:noFill/>
          <a:ln w="9525">
            <a:noFill/>
            <a:miter lim="800000"/>
            <a:headEnd/>
            <a:tailEnd/>
          </a:ln>
        </p:spPr>
      </p:pic>
      <p:sp>
        <p:nvSpPr>
          <p:cNvPr id="4" name="Title 1">
            <a:extLst>
              <a:ext uri="{FF2B5EF4-FFF2-40B4-BE49-F238E27FC236}">
                <a16:creationId xmlns:a16="http://schemas.microsoft.com/office/drawing/2014/main" id="{1EB8DB98-6353-4A0D-B22D-54938FC7587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STOPPING VOLTAGE/BIAS</a:t>
            </a:r>
          </a:p>
        </p:txBody>
      </p:sp>
      <p:sp>
        <p:nvSpPr>
          <p:cNvPr id="5" name="Content Placeholder 2">
            <a:extLst>
              <a:ext uri="{FF2B5EF4-FFF2-40B4-BE49-F238E27FC236}">
                <a16:creationId xmlns:a16="http://schemas.microsoft.com/office/drawing/2014/main" id="{2BAEDF62-6F37-4E51-AD40-E6E838D86948}"/>
              </a:ext>
            </a:extLst>
          </p:cNvPr>
          <p:cNvSpPr txBox="1">
            <a:spLocks/>
          </p:cNvSpPr>
          <p:nvPr/>
        </p:nvSpPr>
        <p:spPr>
          <a:xfrm>
            <a:off x="838200" y="1396417"/>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In order to prevent </a:t>
            </a:r>
            <a:r>
              <a:rPr lang="en-AU" i="1" dirty="0"/>
              <a:t>all</a:t>
            </a:r>
            <a:r>
              <a:rPr lang="en-AU" dirty="0"/>
              <a:t> electrons from reaching the collector plate, we must do work on the electrons. The work done must be enough to ensure that even the most energetically ejected electrons have insufficient kinetic energy to reach the plate (by making the total energy go to 0).</a:t>
            </a:r>
          </a:p>
        </p:txBody>
      </p:sp>
    </p:spTree>
    <p:extLst>
      <p:ext uri="{BB962C8B-B14F-4D97-AF65-F5344CB8AC3E}">
        <p14:creationId xmlns:p14="http://schemas.microsoft.com/office/powerpoint/2010/main" val="3304859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p:cNvPicPr>
            <a:picLocks noChangeAspect="1" noChangeArrowheads="1"/>
          </p:cNvPicPr>
          <p:nvPr/>
        </p:nvPicPr>
        <p:blipFill>
          <a:blip r:embed="rId3"/>
          <a:srcRect r="5031"/>
          <a:stretch>
            <a:fillRect/>
          </a:stretch>
        </p:blipFill>
        <p:spPr bwMode="auto">
          <a:xfrm>
            <a:off x="5986405" y="3572086"/>
            <a:ext cx="5513446" cy="3170724"/>
          </a:xfrm>
          <a:prstGeom prst="rect">
            <a:avLst/>
          </a:prstGeom>
          <a:noFill/>
          <a:ln w="9525">
            <a:noFill/>
            <a:miter lim="800000"/>
            <a:headEnd/>
            <a:tailEnd/>
          </a:ln>
        </p:spPr>
      </p:pic>
      <p:sp>
        <p:nvSpPr>
          <p:cNvPr id="4" name="Title 1">
            <a:extLst>
              <a:ext uri="{FF2B5EF4-FFF2-40B4-BE49-F238E27FC236}">
                <a16:creationId xmlns:a16="http://schemas.microsoft.com/office/drawing/2014/main" id="{1EB8DB98-6353-4A0D-B22D-54938FC7587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u="sng" dirty="0"/>
              <a:t>STOPPING VOLTAGE/BIAS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BAEDF62-6F37-4E51-AD40-E6E838D86948}"/>
                  </a:ext>
                </a:extLst>
              </p:cNvPr>
              <p:cNvSpPr txBox="1">
                <a:spLocks/>
              </p:cNvSpPr>
              <p:nvPr/>
            </p:nvSpPr>
            <p:spPr>
              <a:xfrm>
                <a:off x="838200" y="1396417"/>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The work done on a charged particle in an electric field (i.e. passing through a potential difference): W = </a:t>
                </a:r>
                <a:r>
                  <a:rPr lang="en-AU" dirty="0" err="1"/>
                  <a:t>qV</a:t>
                </a:r>
                <a:r>
                  <a:rPr lang="en-AU" dirty="0"/>
                  <a:t>.</a:t>
                </a:r>
              </a:p>
              <a:p>
                <a:r>
                  <a:rPr lang="en-AU" dirty="0"/>
                  <a:t>Therefore:</a:t>
                </a:r>
              </a:p>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𝐸</m:t>
                          </m:r>
                        </m:e>
                        <m:sub>
                          <m:r>
                            <a:rPr lang="en-AU" b="0" i="1" smtClean="0">
                              <a:latin typeface="Cambria Math" panose="02040503050406030204" pitchFamily="18" charset="0"/>
                            </a:rPr>
                            <m:t>𝐾</m:t>
                          </m:r>
                          <m:r>
                            <a:rPr lang="en-AU" b="0" i="1" smtClean="0">
                              <a:latin typeface="Cambria Math" panose="02040503050406030204" pitchFamily="18" charset="0"/>
                            </a:rPr>
                            <m:t>(</m:t>
                          </m:r>
                          <m:r>
                            <a:rPr lang="en-AU" b="0" i="1" smtClean="0">
                              <a:latin typeface="Cambria Math" panose="02040503050406030204" pitchFamily="18" charset="0"/>
                            </a:rPr>
                            <m:t>𝑀𝑎𝑥</m:t>
                          </m:r>
                          <m:r>
                            <a:rPr lang="en-AU" b="0" i="1" smtClean="0">
                              <a:latin typeface="Cambria Math" panose="02040503050406030204" pitchFamily="18" charset="0"/>
                            </a:rPr>
                            <m:t>)</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𝑞</m:t>
                          </m:r>
                        </m:e>
                        <m:sub>
                          <m:r>
                            <a:rPr lang="en-AU" b="0" i="1" smtClean="0">
                              <a:latin typeface="Cambria Math" panose="02040503050406030204" pitchFamily="18" charset="0"/>
                            </a:rPr>
                            <m:t>𝑒</m:t>
                          </m:r>
                        </m:sub>
                      </m:sSub>
                      <m:sSub>
                        <m:sSubPr>
                          <m:ctrlPr>
                            <a:rPr lang="en-AU" b="0" i="1" smtClean="0">
                              <a:latin typeface="Cambria Math" panose="02040503050406030204" pitchFamily="18" charset="0"/>
                            </a:rPr>
                          </m:ctrlPr>
                        </m:sSubPr>
                        <m:e>
                          <m:r>
                            <a:rPr lang="en-AU" b="0" i="1" smtClean="0">
                              <a:latin typeface="Cambria Math" panose="02040503050406030204" pitchFamily="18" charset="0"/>
                            </a:rPr>
                            <m:t>𝑉</m:t>
                          </m:r>
                        </m:e>
                        <m:sub>
                          <m:r>
                            <a:rPr lang="en-AU" b="0" i="1" smtClean="0">
                              <a:latin typeface="Cambria Math" panose="02040503050406030204" pitchFamily="18" charset="0"/>
                            </a:rPr>
                            <m:t>𝑆</m:t>
                          </m:r>
                        </m:sub>
                      </m:sSub>
                    </m:oMath>
                  </m:oMathPara>
                </a14:m>
                <a:endParaRPr lang="en-AU" dirty="0"/>
              </a:p>
              <a:p>
                <a:pPr marL="0" indent="0">
                  <a:buNone/>
                </a:pPr>
                <a:r>
                  <a:rPr lang="en-AU" dirty="0"/>
                  <a:t>Where </a:t>
                </a:r>
                <a:r>
                  <a:rPr lang="en-AU" dirty="0" err="1"/>
                  <a:t>q</a:t>
                </a:r>
                <a:r>
                  <a:rPr lang="en-AU" baseline="-25000" dirty="0" err="1"/>
                  <a:t>e</a:t>
                </a:r>
                <a:r>
                  <a:rPr lang="en-AU" dirty="0"/>
                  <a:t> = electron charge &amp;</a:t>
                </a:r>
              </a:p>
              <a:p>
                <a:pPr marL="0" indent="0">
                  <a:buNone/>
                </a:pPr>
                <a:r>
                  <a:rPr lang="en-AU" dirty="0"/>
                  <a:t>V</a:t>
                </a:r>
                <a:r>
                  <a:rPr lang="en-AU" baseline="-25000" dirty="0"/>
                  <a:t>S</a:t>
                </a:r>
                <a:r>
                  <a:rPr lang="en-AU" dirty="0"/>
                  <a:t> = Stopping Voltage.</a:t>
                </a:r>
              </a:p>
            </p:txBody>
          </p:sp>
        </mc:Choice>
        <mc:Fallback xmlns="">
          <p:sp>
            <p:nvSpPr>
              <p:cNvPr id="5" name="Content Placeholder 2">
                <a:extLst>
                  <a:ext uri="{FF2B5EF4-FFF2-40B4-BE49-F238E27FC236}">
                    <a16:creationId xmlns:a16="http://schemas.microsoft.com/office/drawing/2014/main" id="{2BAEDF62-6F37-4E51-AD40-E6E838D86948}"/>
                  </a:ext>
                </a:extLst>
              </p:cNvPr>
              <p:cNvSpPr txBox="1">
                <a:spLocks noRot="1" noChangeAspect="1" noMove="1" noResize="1" noEditPoints="1" noAdjustHandles="1" noChangeArrowheads="1" noChangeShapeType="1" noTextEdit="1"/>
              </p:cNvSpPr>
              <p:nvPr/>
            </p:nvSpPr>
            <p:spPr>
              <a:xfrm>
                <a:off x="838200" y="1396417"/>
                <a:ext cx="10515600" cy="4351338"/>
              </a:xfrm>
              <a:prstGeom prst="rect">
                <a:avLst/>
              </a:prstGeom>
              <a:blipFill>
                <a:blip r:embed="rId4"/>
                <a:stretch>
                  <a:fillRect l="-1217" t="-2241"/>
                </a:stretch>
              </a:blipFill>
            </p:spPr>
            <p:txBody>
              <a:bodyPr/>
              <a:lstStyle/>
              <a:p>
                <a:r>
                  <a:rPr lang="en-AU">
                    <a:noFill/>
                  </a:rPr>
                  <a:t> </a:t>
                </a:r>
              </a:p>
            </p:txBody>
          </p:sp>
        </mc:Fallback>
      </mc:AlternateContent>
    </p:spTree>
    <p:extLst>
      <p:ext uri="{BB962C8B-B14F-4D97-AF65-F5344CB8AC3E}">
        <p14:creationId xmlns:p14="http://schemas.microsoft.com/office/powerpoint/2010/main" val="1398675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8952D0-4601-4FE4-8E85-BE6188E63A96}"/>
              </a:ext>
            </a:extLst>
          </p:cNvPr>
          <p:cNvPicPr>
            <a:picLocks noChangeAspect="1"/>
          </p:cNvPicPr>
          <p:nvPr/>
        </p:nvPicPr>
        <p:blipFill>
          <a:blip r:embed="rId2"/>
          <a:stretch>
            <a:fillRect/>
          </a:stretch>
        </p:blipFill>
        <p:spPr>
          <a:xfrm>
            <a:off x="136699" y="347662"/>
            <a:ext cx="5829300" cy="6162675"/>
          </a:xfrm>
          <a:prstGeom prst="rect">
            <a:avLst/>
          </a:prstGeom>
        </p:spPr>
      </p:pic>
      <p:pic>
        <p:nvPicPr>
          <p:cNvPr id="5" name="Picture 4">
            <a:extLst>
              <a:ext uri="{FF2B5EF4-FFF2-40B4-BE49-F238E27FC236}">
                <a16:creationId xmlns:a16="http://schemas.microsoft.com/office/drawing/2014/main" id="{3BBDFAB4-79B5-46E7-9B1D-C5113374F785}"/>
              </a:ext>
            </a:extLst>
          </p:cNvPr>
          <p:cNvPicPr>
            <a:picLocks noChangeAspect="1"/>
          </p:cNvPicPr>
          <p:nvPr/>
        </p:nvPicPr>
        <p:blipFill>
          <a:blip r:embed="rId3"/>
          <a:stretch>
            <a:fillRect/>
          </a:stretch>
        </p:blipFill>
        <p:spPr>
          <a:xfrm>
            <a:off x="6226003" y="133349"/>
            <a:ext cx="5772150" cy="6591300"/>
          </a:xfrm>
          <a:prstGeom prst="rect">
            <a:avLst/>
          </a:prstGeom>
        </p:spPr>
      </p:pic>
    </p:spTree>
    <p:extLst>
      <p:ext uri="{BB962C8B-B14F-4D97-AF65-F5344CB8AC3E}">
        <p14:creationId xmlns:p14="http://schemas.microsoft.com/office/powerpoint/2010/main" val="8638081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B0227CD2BEFA46BD0287DFC43E823B" ma:contentTypeVersion="12" ma:contentTypeDescription="Create a new document." ma:contentTypeScope="" ma:versionID="f500aaac1970466c61e0d6a58ec4849b">
  <xsd:schema xmlns:xsd="http://www.w3.org/2001/XMLSchema" xmlns:xs="http://www.w3.org/2001/XMLSchema" xmlns:p="http://schemas.microsoft.com/office/2006/metadata/properties" xmlns:ns2="ba6ee96d-6780-4ce9-ba7b-fb47f72e0c1e" xmlns:ns3="07fa3f3b-e89d-475b-8a2d-088e5c03107e" targetNamespace="http://schemas.microsoft.com/office/2006/metadata/properties" ma:root="true" ma:fieldsID="f4b8f0e602227ea9a857af5db6146451" ns2:_="" ns3:_="">
    <xsd:import namespace="ba6ee96d-6780-4ce9-ba7b-fb47f72e0c1e"/>
    <xsd:import namespace="07fa3f3b-e89d-475b-8a2d-088e5c0310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ee96d-6780-4ce9-ba7b-fb47f72e0c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7fa3f3b-e89d-475b-8a2d-088e5c0310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026e962-f6c1-4e27-9cc1-399dc89cc7ee}" ma:internalName="TaxCatchAll" ma:showField="CatchAllData" ma:web="07fa3f3b-e89d-475b-8a2d-088e5c03107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7fa3f3b-e89d-475b-8a2d-088e5c03107e" xsi:nil="true"/>
    <lcf76f155ced4ddcb4097134ff3c332f xmlns="ba6ee96d-6780-4ce9-ba7b-fb47f72e0c1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31CDB77-C688-49F2-8831-AA974B3C9400}"/>
</file>

<file path=customXml/itemProps2.xml><?xml version="1.0" encoding="utf-8"?>
<ds:datastoreItem xmlns:ds="http://schemas.openxmlformats.org/officeDocument/2006/customXml" ds:itemID="{E155A3CB-1C2C-4E2B-90CD-AEF1BFFF41D0}"/>
</file>

<file path=customXml/itemProps3.xml><?xml version="1.0" encoding="utf-8"?>
<ds:datastoreItem xmlns:ds="http://schemas.openxmlformats.org/officeDocument/2006/customXml" ds:itemID="{FEC299D7-AD93-4ACE-954E-A2EA741DAC47}"/>
</file>

<file path=docProps/app.xml><?xml version="1.0" encoding="utf-8"?>
<Properties xmlns="http://schemas.openxmlformats.org/officeDocument/2006/extended-properties" xmlns:vt="http://schemas.openxmlformats.org/officeDocument/2006/docPropsVTypes">
  <TotalTime>4393</TotalTime>
  <Words>4869</Words>
  <Application>Microsoft Office PowerPoint</Application>
  <PresentationFormat>Widescreen</PresentationFormat>
  <Paragraphs>449</Paragraphs>
  <Slides>119</Slides>
  <Notes>44</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119</vt:i4>
      </vt:variant>
    </vt:vector>
  </HeadingPairs>
  <TitlesOfParts>
    <vt:vector size="131" baseType="lpstr">
      <vt:lpstr>Arial</vt:lpstr>
      <vt:lpstr>Arial Narrow</vt:lpstr>
      <vt:lpstr>Blackadder ITC</vt:lpstr>
      <vt:lpstr>Calibri</vt:lpstr>
      <vt:lpstr>Calibri Light</vt:lpstr>
      <vt:lpstr>Cambria Math</vt:lpstr>
      <vt:lpstr>Century Schoolbook</vt:lpstr>
      <vt:lpstr>Symbol</vt:lpstr>
      <vt:lpstr>Times New Roman</vt:lpstr>
      <vt:lpstr>Office Theme</vt:lpstr>
      <vt:lpstr>Slide</vt:lpstr>
      <vt:lpstr>FXE400</vt:lpstr>
      <vt:lpstr>WAVE-PARTICLE DUALITY &amp; QUANTUM THEORY</vt:lpstr>
      <vt:lpstr>PowerPoint Presentation</vt:lpstr>
      <vt:lpstr>WAVE MODEL VS PARTICLE MODEL</vt:lpstr>
      <vt:lpstr>WAVE MODEL VS PARTICLE MODEL</vt:lpstr>
      <vt:lpstr>WAVE MODEL VS PARTICLE MODEL</vt:lpstr>
      <vt:lpstr>MODEL OF A WAVE</vt:lpstr>
      <vt:lpstr>HUYGENS’ PRINCIPLE</vt:lpstr>
      <vt:lpstr>DISPERSION</vt:lpstr>
      <vt:lpstr>DISPERSION</vt:lpstr>
      <vt:lpstr>DISPERSION</vt:lpstr>
      <vt:lpstr>DISPERSION</vt:lpstr>
      <vt:lpstr>DIFFRACTION</vt:lpstr>
      <vt:lpstr>DIFFRACTION</vt:lpstr>
      <vt:lpstr>DIFFRACTION (IN THE SEA)</vt:lpstr>
      <vt:lpstr>DIFFRACTION</vt:lpstr>
      <vt:lpstr>POLARISATION</vt:lpstr>
      <vt:lpstr>POLARISATION</vt:lpstr>
      <vt:lpstr>POLARISATION</vt:lpstr>
      <vt:lpstr>POLARISATION</vt:lpstr>
      <vt:lpstr>POLARISATION</vt:lpstr>
      <vt:lpstr>YOUNG’S DOUBLE-SLIT EXPERIMENT</vt:lpstr>
      <vt:lpstr>YOUNG’S DOUBLE-SLIT EXPERIMENT</vt:lpstr>
      <vt:lpstr>YOUNG’S DOUBLE-SLIT EXPERIMENT</vt:lpstr>
      <vt:lpstr>YOUNG’S DOUBLE-SLIT EXPERIMENT</vt:lpstr>
      <vt:lpstr>YOUNG’S DOUBLE-SLIT EXPERIMENT</vt:lpstr>
      <vt:lpstr>SUPERPOSITION</vt:lpstr>
      <vt:lpstr>SUPERPOSITION</vt:lpstr>
      <vt:lpstr>DOUBLE-SLIT EXPERIMENT</vt:lpstr>
      <vt:lpstr>PowerPoint Presentation</vt:lpstr>
      <vt:lpstr>PowerPoint Presentation</vt:lpstr>
      <vt:lpstr>PowerPoint Presentation</vt:lpstr>
      <vt:lpstr>DOUBLE-SLIT EXPERIMENT</vt:lpstr>
      <vt:lpstr>PowerPoint Presentation</vt:lpstr>
      <vt:lpstr>PowerPoint Presentation</vt:lpstr>
      <vt:lpstr>PowerPoint Presentation</vt:lpstr>
      <vt:lpstr>ELECTROMAGNETIC RADIATION</vt:lpstr>
      <vt:lpstr>ELECTROMAGNETIC RADIATION</vt:lpstr>
      <vt:lpstr>ELECTROMAGNETIC RADIATION</vt:lpstr>
      <vt:lpstr>ELECTROMAGNETIC RADIATION</vt:lpstr>
      <vt:lpstr>ELECTROMAGNETIC RADIATION</vt:lpstr>
      <vt:lpstr>PowerPoint Presentation</vt:lpstr>
      <vt:lpstr>RADIO WAVES</vt:lpstr>
      <vt:lpstr>PowerPoint Presentation</vt:lpstr>
      <vt:lpstr>ANTENNAE</vt:lpstr>
      <vt:lpstr>PowerPoint Presentation</vt:lpstr>
      <vt:lpstr>PowerPoint Presentation</vt:lpstr>
      <vt:lpstr>SQUARE KILOMETER ARRAY &amp; MURCHISON WIDEFIELD ARRAY</vt:lpstr>
      <vt:lpstr>FARADAY CAGE</vt:lpstr>
      <vt:lpstr>FARADAY CAGE</vt:lpstr>
      <vt:lpstr>PowerPoint Presentation</vt:lpstr>
      <vt:lpstr>PowerPoint Presentation</vt:lpstr>
      <vt:lpstr>PowerPoint Presentation</vt:lpstr>
      <vt:lpstr>BLACKBODY RADIATION</vt:lpstr>
      <vt:lpstr>BLACKBODY RADIATION</vt:lpstr>
      <vt:lpstr>BLACKBODY RADIATION</vt:lpstr>
      <vt:lpstr>BLACKBODY RADIATION</vt:lpstr>
      <vt:lpstr>BLACKBODY RADIATION</vt:lpstr>
      <vt:lpstr>BLACKBODY RADIATION</vt:lpstr>
      <vt:lpstr>BLACKBODY RADIATION</vt:lpstr>
      <vt:lpstr>BLACKBODY RADIATION</vt:lpstr>
      <vt:lpstr>BLACKBODY RADIATION</vt:lpstr>
      <vt:lpstr>BLACKBODY RADIATION</vt:lpstr>
      <vt:lpstr>BLACKBODY RADIATION</vt:lpstr>
      <vt:lpstr>BLACKBODY RADIATION</vt:lpstr>
      <vt:lpstr>PLANCK’S EQUATION</vt:lpstr>
      <vt:lpstr>PLANCK’S EQUATION</vt:lpstr>
      <vt:lpstr>PLANCK’S EQUATION</vt:lpstr>
      <vt:lpstr>PLANCK’S EQUATION</vt:lpstr>
      <vt:lpstr>THE PHOTOELECTRIC EFFECT</vt:lpstr>
      <vt:lpstr>THE PHOTOELECTRIC EFFECT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Einstein’s Photoelectric equation :</vt:lpstr>
      <vt:lpstr>OR:</vt:lpstr>
      <vt:lpstr>PowerPoint Presentation</vt:lpstr>
      <vt:lpstr>Threshold frequency   fmin</vt:lpstr>
      <vt:lpstr>KEmax versus frequency graph</vt:lpstr>
      <vt:lpstr>PowerPoint Presentation</vt:lpstr>
      <vt:lpstr>PowerPoint Presentation</vt:lpstr>
      <vt:lpstr>PowerPoint Presentation</vt:lpstr>
      <vt:lpstr>PowerPoint Presentation</vt:lpstr>
      <vt:lpstr>PowerPoint Presentation</vt:lpstr>
      <vt:lpstr>PowerPoint Presentation</vt:lpstr>
      <vt:lpstr>SOLAR PANELS</vt:lpstr>
      <vt:lpstr>Summary</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WAVE-PARTICLE DUALITY &amp; QUANTUM THEORY</dc:title>
  <dc:creator>Bradley Hearn</dc:creator>
  <cp:lastModifiedBy>Bradley Hearn</cp:lastModifiedBy>
  <cp:revision>138</cp:revision>
  <dcterms:created xsi:type="dcterms:W3CDTF">2021-07-11T14:52:41Z</dcterms:created>
  <dcterms:modified xsi:type="dcterms:W3CDTF">2021-08-05T02:05:52Z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0x010100ADB0227CD2BEFA46BD0287DFC43E823B</vt:lpwstr>
  </property>
  <property fmtid="{D5CDD505-2E9C-101B-9397-08002B2CF9AE}" pid="3" name="MediaServiceImageTags">
    <vt:lpwstr/>
  </property>
</Properties>
</file>